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62" r:id="rId2"/>
    <p:sldId id="321" r:id="rId3"/>
    <p:sldId id="460" r:id="rId4"/>
    <p:sldId id="459" r:id="rId5"/>
    <p:sldId id="461" r:id="rId6"/>
    <p:sldId id="462" r:id="rId7"/>
    <p:sldId id="463" r:id="rId8"/>
    <p:sldId id="464" r:id="rId9"/>
    <p:sldId id="465" r:id="rId10"/>
    <p:sldId id="466" r:id="rId11"/>
    <p:sldId id="489" r:id="rId12"/>
    <p:sldId id="490" r:id="rId13"/>
    <p:sldId id="468" r:id="rId14"/>
    <p:sldId id="469" r:id="rId15"/>
    <p:sldId id="470" r:id="rId16"/>
    <p:sldId id="471" r:id="rId17"/>
    <p:sldId id="472" r:id="rId18"/>
    <p:sldId id="474" r:id="rId19"/>
    <p:sldId id="476" r:id="rId20"/>
    <p:sldId id="475" r:id="rId21"/>
    <p:sldId id="505" r:id="rId22"/>
    <p:sldId id="529" r:id="rId23"/>
    <p:sldId id="506" r:id="rId24"/>
    <p:sldId id="503" r:id="rId25"/>
    <p:sldId id="494" r:id="rId26"/>
    <p:sldId id="478" r:id="rId27"/>
    <p:sldId id="479" r:id="rId28"/>
    <p:sldId id="499" r:id="rId29"/>
    <p:sldId id="508" r:id="rId30"/>
    <p:sldId id="481" r:id="rId31"/>
    <p:sldId id="482" r:id="rId32"/>
    <p:sldId id="483" r:id="rId33"/>
    <p:sldId id="485" r:id="rId34"/>
    <p:sldId id="504" r:id="rId35"/>
    <p:sldId id="502" r:id="rId36"/>
    <p:sldId id="487" r:id="rId37"/>
    <p:sldId id="491" r:id="rId38"/>
    <p:sldId id="500" r:id="rId39"/>
    <p:sldId id="501" r:id="rId40"/>
    <p:sldId id="493" r:id="rId41"/>
    <p:sldId id="486" r:id="rId42"/>
    <p:sldId id="496" r:id="rId43"/>
    <p:sldId id="498" r:id="rId44"/>
    <p:sldId id="495" r:id="rId45"/>
    <p:sldId id="497" r:id="rId46"/>
    <p:sldId id="507" r:id="rId47"/>
    <p:sldId id="509" r:id="rId48"/>
    <p:sldId id="510" r:id="rId49"/>
    <p:sldId id="511" r:id="rId50"/>
    <p:sldId id="512" r:id="rId51"/>
    <p:sldId id="513" r:id="rId52"/>
    <p:sldId id="514" r:id="rId53"/>
    <p:sldId id="516" r:id="rId54"/>
    <p:sldId id="517" r:id="rId55"/>
    <p:sldId id="518" r:id="rId56"/>
    <p:sldId id="519" r:id="rId57"/>
    <p:sldId id="520" r:id="rId58"/>
    <p:sldId id="521" r:id="rId59"/>
    <p:sldId id="523" r:id="rId60"/>
    <p:sldId id="522" r:id="rId61"/>
    <p:sldId id="524" r:id="rId62"/>
    <p:sldId id="525" r:id="rId63"/>
    <p:sldId id="526" r:id="rId64"/>
    <p:sldId id="527" r:id="rId65"/>
    <p:sldId id="528" r:id="rId66"/>
    <p:sldId id="530" r:id="rId67"/>
    <p:sldId id="531" r:id="rId68"/>
    <p:sldId id="532" r:id="rId69"/>
    <p:sldId id="533" r:id="rId70"/>
    <p:sldId id="534" r:id="rId71"/>
    <p:sldId id="535" r:id="rId72"/>
    <p:sldId id="536" r:id="rId73"/>
    <p:sldId id="286" r:id="rId74"/>
  </p:sldIdLst>
  <p:sldSz cx="9144000" cy="5715000" type="screen16x10"/>
  <p:notesSz cx="6797675" cy="992663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2">
          <p15:clr>
            <a:srgbClr val="A4A3A4"/>
          </p15:clr>
        </p15:guide>
        <p15:guide id="2" orient="horz" pos="461">
          <p15:clr>
            <a:srgbClr val="A4A3A4"/>
          </p15:clr>
        </p15:guide>
        <p15:guide id="3" orient="horz" pos="2200">
          <p15:clr>
            <a:srgbClr val="A4A3A4"/>
          </p15:clr>
        </p15:guide>
        <p15:guide id="4" orient="horz" pos="460">
          <p15:clr>
            <a:srgbClr val="A4A3A4"/>
          </p15:clr>
        </p15:guide>
        <p15:guide id="5" pos="5639">
          <p15:clr>
            <a:srgbClr val="A4A3A4"/>
          </p15:clr>
        </p15:guide>
        <p15:guide id="6" pos="2881">
          <p15:clr>
            <a:srgbClr val="A4A3A4"/>
          </p15:clr>
        </p15:guide>
        <p15:guide id="7" pos="1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E7B"/>
    <a:srgbClr val="3333FF"/>
    <a:srgbClr val="F79646"/>
    <a:srgbClr val="8064A2"/>
    <a:srgbClr val="4BACC6"/>
    <a:srgbClr val="345296"/>
    <a:srgbClr val="003179"/>
    <a:srgbClr val="002879"/>
    <a:srgbClr val="002888"/>
    <a:srgbClr val="0042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29" autoAdjust="0"/>
    <p:restoredTop sz="50000" autoAdjust="0"/>
  </p:normalViewPr>
  <p:slideViewPr>
    <p:cSldViewPr snapToGrid="0" snapToObjects="1">
      <p:cViewPr>
        <p:scale>
          <a:sx n="75" d="100"/>
          <a:sy n="75" d="100"/>
        </p:scale>
        <p:origin x="1440" y="-648"/>
      </p:cViewPr>
      <p:guideLst>
        <p:guide orient="horz" pos="1852"/>
        <p:guide orient="horz" pos="461"/>
        <p:guide orient="horz" pos="2200"/>
        <p:guide orient="horz" pos="460"/>
        <p:guide pos="5639"/>
        <p:guide pos="2881"/>
        <p:guide pos="121"/>
      </p:guideLst>
    </p:cSldViewPr>
  </p:slideViewPr>
  <p:outlineViewPr>
    <p:cViewPr>
      <p:scale>
        <a:sx n="33" d="100"/>
        <a:sy n="33" d="100"/>
      </p:scale>
      <p:origin x="0" y="-9184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318"/>
    </p:cViewPr>
  </p:sorterViewPr>
  <p:notesViewPr>
    <p:cSldViewPr snapToGrid="0" snapToObjects="1">
      <p:cViewPr varScale="1">
        <p:scale>
          <a:sx n="66" d="100"/>
          <a:sy n="66" d="100"/>
        </p:scale>
        <p:origin x="3520" y="19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986FACA-1A88-4A45-9520-46FDF62C1286}" type="datetimeFigureOut">
              <a:rPr lang="en-US" altLang="zh-CN"/>
              <a:pPr>
                <a:defRPr/>
              </a:pPr>
              <a:t>4/4/16</a:t>
            </a:fld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E09284C-0096-4646-9005-DCA90631627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0990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5B817B0-00B5-4AD9-A3BC-C542C372E0FB}" type="datetimeFigureOut">
              <a:rPr lang="en-US" altLang="zh-CN"/>
              <a:pPr>
                <a:defRPr/>
              </a:pPr>
              <a:t>4/4/16</a:t>
            </a:fld>
            <a:endParaRPr lang="en-US" altLang="zh-C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C997C1E3-29FE-4C2A-BD5D-DEED44B272B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55991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7C1E3-29FE-4C2A-BD5D-DEED44B272BA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338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7C1E3-29FE-4C2A-BD5D-DEED44B272BA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593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7C1E3-29FE-4C2A-BD5D-DEED44B272BA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7C1E3-29FE-4C2A-BD5D-DEED44B272BA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7C1E3-29FE-4C2A-BD5D-DEED44B272BA}" type="slidenum">
              <a:rPr lang="en-US" altLang="zh-CN" smtClean="0"/>
              <a:pPr>
                <a:defRPr/>
              </a:pPr>
              <a:t>72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436F8-7C8A-4049-81A6-27143833E797}" type="datetime5">
              <a:rPr lang="en-HK"/>
              <a:pPr>
                <a:defRPr/>
              </a:pPr>
              <a:t>4-Apr-16</a:t>
            </a:fld>
            <a:endParaRPr lang="en-US" altLang="zh-CN" dirty="0">
              <a:ea typeface="SimSun" pitchFamily="2" charset="-122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7C6E6-634A-47A6-92D6-02ADC61C5A9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5" name="Picture 6" descr="b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839"/>
          <a:stretch>
            <a:fillRect/>
          </a:stretch>
        </p:blipFill>
        <p:spPr bwMode="auto">
          <a:xfrm>
            <a:off x="908488" y="3608000"/>
            <a:ext cx="72993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/>
          <p:nvPr userDrawn="1"/>
        </p:nvSpPr>
        <p:spPr>
          <a:xfrm>
            <a:off x="-13850" y="1485513"/>
            <a:ext cx="9144000" cy="2652712"/>
          </a:xfrm>
          <a:prstGeom prst="rect">
            <a:avLst/>
          </a:prstGeom>
          <a:solidFill>
            <a:srgbClr val="345296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tIns="72000" rIns="360000" bIns="72000"/>
          <a:lstStyle/>
          <a:p>
            <a:pPr marL="285750" indent="-285750" algn="ctr" eaLnBrk="1" hangingPunct="1">
              <a:lnSpc>
                <a:spcPct val="120000"/>
              </a:lnSpc>
              <a:spcAft>
                <a:spcPts val="1000"/>
              </a:spcAft>
              <a:buFont typeface="Arial"/>
              <a:buChar char="•"/>
              <a:defRPr/>
            </a:pPr>
            <a:endParaRPr lang="en-US" sz="1400" dirty="0">
              <a:solidFill>
                <a:schemeClr val="bg1"/>
              </a:solidFill>
              <a:ea typeface="新細明體" pitchFamily="18" charset="-12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 bwMode="auto">
          <a:xfrm>
            <a:off x="4380350" y="5474900"/>
            <a:ext cx="355600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tx1"/>
                </a:solidFill>
                <a:latin typeface="Arial" pitchFamily="34" charset="0"/>
                <a:ea typeface="SimSun" pitchFamily="2" charset="-122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fld id="{4D270884-9B63-43CF-B7F2-2719A99D49EE}" type="slidenum">
              <a:rPr lang="en-US" altLang="zh-CN" sz="1000" smtClean="0">
                <a:solidFill>
                  <a:srgbClr val="7F7F7F"/>
                </a:solidFill>
                <a:latin typeface="Century Gothic" pitchFamily="34" charset="0"/>
              </a:rPr>
              <a:pPr/>
              <a:t>‹#›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main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417513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2933C-45DE-4DF4-9141-D79BE0BD75F9}" type="datetime5">
              <a:rPr lang="en-HK"/>
              <a:pPr>
                <a:defRPr/>
              </a:pPr>
              <a:t>4-Apr-16</a:t>
            </a:fld>
            <a:endParaRPr lang="en-US" altLang="zh-CN" dirty="0">
              <a:ea typeface="SimSun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FF645-716E-477C-8663-3441256A035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394200" y="5476875"/>
            <a:ext cx="355600" cy="2143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FF645-716E-477C-8663-3441256A035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0100" y="0"/>
            <a:ext cx="7086600" cy="551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064000"/>
            <a:ext cx="7481776" cy="381000"/>
          </a:xfrm>
          <a:prstGeom prst="rect">
            <a:avLst/>
          </a:prstGeo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4462585"/>
            <a:ext cx="3974592" cy="762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28600"/>
            <a:ext cx="7479792" cy="3810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27825" y="5340350"/>
            <a:ext cx="1919288" cy="3048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767D781-4D82-405D-8165-239159F5F6B2}" type="datetimeFigureOut">
              <a:rPr lang="zh-CN" altLang="en-US"/>
              <a:pPr>
                <a:defRPr/>
              </a:pPr>
              <a:t>16/4/4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379913" y="5340350"/>
            <a:ext cx="2351087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1DB72EB-3720-40EE-B1C8-232A82C2A6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40725" y="79375"/>
            <a:ext cx="677863" cy="1809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rgbClr val="7F7F7F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2581A4C8-88F4-434A-86FE-7BA07EE29BAA}" type="datetime5">
              <a:rPr lang="en-HK"/>
              <a:pPr>
                <a:defRPr/>
              </a:pPr>
              <a:t>4-Apr-16</a:t>
            </a:fld>
            <a:endParaRPr lang="en-US" altLang="zh-CN" dirty="0">
              <a:ea typeface="SimSun" pitchFamily="2" charset="-122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94200" y="5476875"/>
            <a:ext cx="355600" cy="214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600">
                <a:solidFill>
                  <a:srgbClr val="7F7F7F"/>
                </a:solidFill>
                <a:latin typeface="Century Gothic" pitchFamily="34" charset="0"/>
                <a:ea typeface="SimSun" pitchFamily="2" charset="-122"/>
              </a:defRPr>
            </a:lvl1pPr>
          </a:lstStyle>
          <a:p>
            <a:pPr>
              <a:defRPr/>
            </a:pPr>
            <a:fld id="{7CA0FEAF-908E-44E1-A638-DC249F3A9BA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86267" y="79375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223E7B"/>
                </a:solidFill>
              </a:rPr>
              <a:t>龙三</a:t>
            </a:r>
            <a:r>
              <a:rPr kumimoji="1" lang="en-US" altLang="zh-CN" dirty="0" smtClean="0">
                <a:solidFill>
                  <a:srgbClr val="223E7B"/>
                </a:solidFill>
              </a:rPr>
              <a:t>@</a:t>
            </a:r>
            <a:r>
              <a:rPr kumimoji="1" lang="en-US" altLang="zh-CN" dirty="0" err="1" smtClean="0">
                <a:solidFill>
                  <a:srgbClr val="223E7B"/>
                </a:solidFill>
              </a:rPr>
              <a:t>moye.me</a:t>
            </a:r>
            <a:endParaRPr kumimoji="1" lang="zh-CN" altLang="en-US" dirty="0">
              <a:solidFill>
                <a:srgbClr val="223E7B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6" r:id="rId4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rcusf/nonblocking-io-event-loops-and-nodejs" TargetMode="External"/><Relationship Id="rId4" Type="http://schemas.openxmlformats.org/officeDocument/2006/relationships/hyperlink" Target="http://blog.caustik.com/2012/08/19/node-js-w1m-concurrent-connections/" TargetMode="Externa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nodejs.org/abou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odejs.org/en/download/" TargetMode="Externa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javascript.ruanyifeng.com/nodejs/packagejson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npmjs.com/" TargetMode="Externa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globals.html" TargetMode="External"/><Relationship Id="rId4" Type="http://schemas.openxmlformats.org/officeDocument/2006/relationships/hyperlink" Target="https://nodejs.org/api/stream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odejs.org/dist/latest-v5.x/docs/api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xpressjs.com/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pressjs/compression" TargetMode="External"/><Relationship Id="rId4" Type="http://schemas.openxmlformats.org/officeDocument/2006/relationships/hyperlink" Target="https://github.com/msemenistyi/connect-image-optimus" TargetMode="External"/><Relationship Id="rId5" Type="http://schemas.openxmlformats.org/officeDocument/2006/relationships/hyperlink" Target="https://github.com/expressjs/timeout" TargetMode="External"/><Relationship Id="rId6" Type="http://schemas.openxmlformats.org/officeDocument/2006/relationships/hyperlink" Target="https://github.com/expressjs/cookie-parser" TargetMode="External"/><Relationship Id="rId7" Type="http://schemas.openxmlformats.org/officeDocument/2006/relationships/hyperlink" Target="https://github.com/expressjs/cookie-session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expressjs/body-parser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expressjs.com.cn/guide/using-middleware.htm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beddedjs.com/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j/connect-redis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51.png"/><Relationship Id="rId5" Type="http://schemas.openxmlformats.org/officeDocument/2006/relationships/hyperlink" Target="http://redis.io/commands" TargetMode="External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redis.js.or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redis.js.or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xge/node-formidable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iubin.org/promises-book" TargetMode="External"/><Relationship Id="rId3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31667" y="3315229"/>
            <a:ext cx="110902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+mn-ea"/>
              </a:rPr>
              <a:t>龙三</a:t>
            </a:r>
            <a:endParaRPr lang="en-US" altLang="zh-CN" sz="1600" dirty="0" smtClean="0">
              <a:solidFill>
                <a:srgbClr val="FFFFFF"/>
              </a:solidFill>
              <a:latin typeface="+mn-ea"/>
            </a:endParaRPr>
          </a:p>
          <a:p>
            <a:pPr algn="r" eaLnBrk="1" hangingPunct="1">
              <a:defRPr/>
            </a:pPr>
            <a:r>
              <a:rPr lang="en-US" sz="1400" dirty="0" smtClean="0">
                <a:solidFill>
                  <a:srgbClr val="FFFFFF"/>
                </a:solidFill>
                <a:latin typeface="+mn-ea"/>
              </a:rPr>
              <a:t>2016</a:t>
            </a:r>
            <a:endParaRPr lang="en-US" sz="1400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68300" y="1814513"/>
            <a:ext cx="5257800" cy="639406"/>
            <a:chOff x="393700" y="1607482"/>
            <a:chExt cx="5257800" cy="639406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814637" y="1662113"/>
              <a:ext cx="28368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FFFFFF"/>
                  </a:solidFill>
                  <a:latin typeface="+mn-ea"/>
                  <a:cs typeface="Century Gothic" pitchFamily="34" charset="0"/>
                </a:rPr>
                <a:t>开发平台介绍</a:t>
              </a:r>
              <a:endParaRPr lang="en-US" altLang="zh-CN" sz="3200" b="1" dirty="0" smtClean="0">
                <a:solidFill>
                  <a:srgbClr val="FFFFFF"/>
                </a:solidFill>
                <a:latin typeface="+mn-ea"/>
                <a:cs typeface="Century Gothic" pitchFamily="34" charset="0"/>
              </a:endParaRPr>
            </a:p>
          </p:txBody>
        </p:sp>
        <p:pic>
          <p:nvPicPr>
            <p:cNvPr id="6154" name="Picture 10" descr="https://static.v2ex.com/logos/nodej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3700" y="1607482"/>
              <a:ext cx="2333625" cy="6286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082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10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pic>
        <p:nvPicPr>
          <p:cNvPr id="6" name="Shape 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21804"/>
            <a:ext cx="9144000" cy="36061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235523" y="786537"/>
            <a:ext cx="3929281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Node.js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的事件循环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11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6466"/>
            <a:ext cx="9177866" cy="489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12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1" y="553507"/>
            <a:ext cx="9220201" cy="48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31800" y="1371600"/>
            <a:ext cx="849630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有人用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Node.js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和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PHP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进行对比：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假设是普通的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程序，新接入一个连接会占用 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hlinkClick r:id="rId2"/>
              </a:rPr>
              <a:t>2M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hlinkClick r:id="rId2"/>
              </a:rPr>
              <a:t>的内存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，在有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8GB RAM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的系统上运行时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,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算上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hlinkClick r:id="rId3"/>
              </a:rPr>
              <a:t>线程之间上下文切换的成本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，并发连接的最大理论值则为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4000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个。这是在传统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服务端技术下的处理情况。而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Node.js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则达到了约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1M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一个并发连接的拓展级别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(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hlinkClick r:id="rId4"/>
              </a:rPr>
              <a:t>相关证明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).</a:t>
            </a: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13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92070" y="710337"/>
            <a:ext cx="4243469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内存优势 和 更多连接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27652" name="Picture 4" descr="http://i1.wp.com/www.caustik.com/blog/1M-latency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9975" y="3873857"/>
            <a:ext cx="4048125" cy="1352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467261" y="4602175"/>
            <a:ext cx="395893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例：从文件中读取并显示数据</a:t>
            </a: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14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00119" y="811937"/>
            <a:ext cx="3300904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阻塞 对比 非阻塞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7" name="Shape 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2975" y="1790700"/>
            <a:ext cx="4462449" cy="269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12900" y="1562100"/>
            <a:ext cx="6600539" cy="373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</a:rPr>
              <a:t>读文件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</a:rPr>
              <a:t>显示文件内容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</a:rPr>
              <a:t>进行其他操作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altLang="zh-CN" sz="20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 = 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fs.readFileSync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 "test.txt" ); 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 data ); 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 "Do other tasks" );</a:t>
            </a:r>
            <a:endParaRPr lang="zh-CN" altLang="en-US" sz="20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15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07519" y="811937"/>
            <a:ext cx="2791281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阻 塞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 -&gt;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同步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16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07519" y="811937"/>
            <a:ext cx="3214613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非 阻 塞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 -&gt;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异步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11430" y="1561812"/>
            <a:ext cx="7732570" cy="373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</a:rPr>
              <a:t>从文件中读取数据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en-US" altLang="zh-CN" sz="2800" dirty="0" err="1" smtClean="0">
                <a:solidFill>
                  <a:schemeClr val="bg1">
                    <a:lumMod val="50000"/>
                  </a:schemeClr>
                </a:solidFill>
              </a:rPr>
              <a:t>CallBack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</a:rPr>
              <a:t>：当文件读取完毕时显示数据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</a:rPr>
              <a:t>进行其他操作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altLang="zh-CN" sz="20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fs.readFile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 "test.txt", function( err, data ) {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console.log(data); 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394201" y="1676400"/>
            <a:ext cx="34925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聊天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/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消息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即时应用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智能代理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高并发应用程序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通信枢纽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/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中间层 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统筹中心</a:t>
            </a: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17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855023" y="824637"/>
            <a:ext cx="1947969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应用场景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533901" y="1485612"/>
            <a:ext cx="3492500" cy="3731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应用程序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WebSocket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服务器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广告服务器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代理服务器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流服务器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高速上传文件客户端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任何的实时应用程序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任何频繁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I/O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应用</a:t>
            </a: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18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855023" y="824637"/>
            <a:ext cx="3108543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Node.js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应用在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533901" y="1536412"/>
            <a:ext cx="34925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下载安装 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NPM</a:t>
            </a: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package.json</a:t>
            </a: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Node.js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模块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安装模块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引用模块</a:t>
            </a: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19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855023" y="824637"/>
            <a:ext cx="2698175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Node.js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入门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619500" y="1663700"/>
            <a:ext cx="54864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endParaRPr lang="en-CA" altLang="zh-HK" sz="800" b="1" u="sng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defRPr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Node.js®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是一个基于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Chrome's JavaScript runtime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建立的平台，用于方便地搭建响应速度快、易于扩展的网络应用。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Node.js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采用了一种事件驱动的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,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非阻塞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I/O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模型而得以轻量和高效，是一款非常适合在分布式设备上运行的数据密集型的实时应用。</a:t>
            </a: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2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6" name="TextBox 46"/>
          <p:cNvSpPr txBox="1">
            <a:spLocks noChangeArrowheads="1"/>
          </p:cNvSpPr>
          <p:nvPr/>
        </p:nvSpPr>
        <p:spPr bwMode="auto">
          <a:xfrm>
            <a:off x="3695045" y="1078925"/>
            <a:ext cx="3135795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Why Node.js ?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30200" y="610175"/>
            <a:ext cx="6297470" cy="1156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hlinkClick r:id="rId2"/>
              </a:rPr>
              <a:t>https://nodejs.org/en/download/</a:t>
            </a:r>
            <a:endParaRPr lang="en-US" altLang="zh-CN" sz="16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Windows</a:t>
            </a:r>
            <a:r>
              <a:rPr lang="zh-CN" altLang="en-US" sz="16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系统建议下载</a:t>
            </a:r>
            <a:r>
              <a:rPr lang="en-US" altLang="zh-CN" sz="16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msi</a:t>
            </a:r>
            <a:endParaRPr lang="en-US" altLang="zh-CN" sz="16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Linux</a:t>
            </a:r>
            <a:r>
              <a:rPr lang="zh-CN" altLang="en-US" sz="16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系统下可以使用</a:t>
            </a:r>
            <a:r>
              <a:rPr lang="en-US" altLang="zh-CN" sz="16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apt-get/yum </a:t>
            </a:r>
            <a:r>
              <a:rPr lang="zh-CN" altLang="en-US" sz="16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自动安装</a:t>
            </a: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20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7196031" y="-12700"/>
            <a:ext cx="194796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下载安装 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" y="1878654"/>
            <a:ext cx="8432800" cy="3423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83691" y="1622956"/>
            <a:ext cx="5153510" cy="4001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000" dirty="0" smtClean="0">
                <a:solidFill>
                  <a:srgbClr val="FFFF00"/>
                </a:solidFill>
              </a:rPr>
              <a:t>$</a:t>
            </a:r>
            <a:r>
              <a:rPr lang="en-US" altLang="zh-CN" sz="2000" dirty="0" smtClean="0">
                <a:solidFill>
                  <a:schemeClr val="bg1"/>
                </a:solidFill>
              </a:rPr>
              <a:t> node -v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21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83691" y="807704"/>
            <a:ext cx="515351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测试一下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node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383691" y="2849302"/>
            <a:ext cx="515351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测试一下</a:t>
            </a:r>
            <a:r>
              <a:rPr lang="en-US" altLang="zh-CN" sz="3200" b="1" dirty="0" err="1" smtClean="0">
                <a:solidFill>
                  <a:srgbClr val="FFFFFF"/>
                </a:solidFill>
                <a:latin typeface="微软雅黑" pitchFamily="34" charset="-122"/>
              </a:rPr>
              <a:t>npm</a:t>
            </a:r>
            <a:endParaRPr lang="en-US" altLang="zh-CN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3691" y="3755463"/>
            <a:ext cx="5153510" cy="4001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000" dirty="0" smtClean="0">
                <a:solidFill>
                  <a:srgbClr val="FFFF00"/>
                </a:solidFill>
              </a:rPr>
              <a:t>$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npm</a:t>
            </a:r>
            <a:r>
              <a:rPr lang="en-US" altLang="zh-CN" sz="2000" dirty="0" smtClean="0">
                <a:solidFill>
                  <a:schemeClr val="bg1"/>
                </a:solidFill>
              </a:rPr>
              <a:t> -v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72" y="2179107"/>
            <a:ext cx="609600" cy="279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36" y="4412052"/>
            <a:ext cx="698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37378" y="4214951"/>
            <a:ext cx="5153510" cy="70788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000" dirty="0" smtClean="0">
                <a:solidFill>
                  <a:srgbClr val="FFFF00"/>
                </a:solidFill>
              </a:rPr>
              <a:t>$</a:t>
            </a:r>
            <a:r>
              <a:rPr lang="en-US" altLang="zh-CN" sz="2000" dirty="0" smtClean="0">
                <a:solidFill>
                  <a:schemeClr val="bg1"/>
                </a:solidFill>
              </a:rPr>
              <a:t> node</a:t>
            </a:r>
          </a:p>
          <a:p>
            <a:pPr lvl="0">
              <a:spcBef>
                <a:spcPts val="0"/>
              </a:spcBef>
            </a:pPr>
            <a:r>
              <a:rPr lang="en-US" altLang="zh-CN" sz="2000" dirty="0">
                <a:solidFill>
                  <a:schemeClr val="bg1"/>
                </a:solidFill>
              </a:rPr>
              <a:t>&gt;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22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83691" y="807704"/>
            <a:ext cx="2630442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学会用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REPL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1" name="Shape 239"/>
          <p:cNvSpPr txBox="1">
            <a:spLocks/>
          </p:cNvSpPr>
          <p:nvPr/>
        </p:nvSpPr>
        <p:spPr>
          <a:xfrm>
            <a:off x="203199" y="1443561"/>
            <a:ext cx="8077201" cy="27713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读取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-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求值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-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输出”循环（英语：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Read-</a:t>
            </a:r>
            <a:r>
              <a:rPr lang="en-US" altLang="zh-CN" sz="2000" b="1" dirty="0" err="1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Eval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-Print Loop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，简称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REPL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）是一个简单的，交互式的编程环境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在命令行中，输入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node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并回车，将进入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REPL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。</a:t>
            </a:r>
          </a:p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REPL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是用来验证想法，最快捷的工具：</a:t>
            </a:r>
          </a:p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240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46629" y="708555"/>
            <a:ext cx="1495904" cy="4001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000" dirty="0" smtClean="0">
                <a:solidFill>
                  <a:srgbClr val="FFFF00"/>
                </a:solidFill>
              </a:rPr>
              <a:t>$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npm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init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23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9" name="TextBox 46"/>
          <p:cNvSpPr txBox="1">
            <a:spLocks noChangeArrowheads="1"/>
          </p:cNvSpPr>
          <p:nvPr/>
        </p:nvSpPr>
        <p:spPr bwMode="auto">
          <a:xfrm>
            <a:off x="5676384" y="-16933"/>
            <a:ext cx="3467616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>
                <a:solidFill>
                  <a:srgbClr val="FFFFFF"/>
                </a:solidFill>
                <a:latin typeface="微软雅黑" pitchFamily="34" charset="-122"/>
              </a:rPr>
              <a:t>开始一个样板项目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34" y="708556"/>
            <a:ext cx="7006166" cy="4392611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1110193" y="3412070"/>
            <a:ext cx="824441" cy="389464"/>
          </a:xfrm>
          <a:prstGeom prst="straightConnector1">
            <a:avLst/>
          </a:prstGeom>
          <a:ln>
            <a:solidFill>
              <a:srgbClr val="223E7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hape 239"/>
          <p:cNvSpPr txBox="1">
            <a:spLocks/>
          </p:cNvSpPr>
          <p:nvPr/>
        </p:nvSpPr>
        <p:spPr>
          <a:xfrm>
            <a:off x="-97367" y="3581401"/>
            <a:ext cx="2099734" cy="4233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err="1" smtClean="0">
                <a:solidFill>
                  <a:srgbClr val="223E7B"/>
                </a:solidFill>
                <a:ea typeface="Arial" charset="0"/>
                <a:cs typeface="Arial" charset="0"/>
                <a:sym typeface="Courier New"/>
              </a:rPr>
              <a:t>package.json</a:t>
            </a:r>
            <a:endParaRPr lang="en-US" altLang="zh-CN" sz="2000" dirty="0" smtClean="0">
              <a:solidFill>
                <a:srgbClr val="223E7B"/>
              </a:solidFill>
              <a:ea typeface="Arial" charset="0"/>
              <a:cs typeface="Arial" charset="0"/>
              <a:sym typeface="Courier New"/>
            </a:endParaRPr>
          </a:p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3100" y="1587500"/>
            <a:ext cx="34925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项目信息：</a:t>
            </a:r>
          </a:p>
          <a:p>
            <a:pPr marL="914400" lvl="0" indent="-342900"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名字</a:t>
            </a:r>
          </a:p>
          <a:p>
            <a:pPr marL="914400" lvl="0" indent="-342900"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版本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914400" lvl="0" indent="-342900"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仓库</a:t>
            </a:r>
          </a:p>
          <a:p>
            <a:pPr marL="914400" lvl="0" indent="-342900"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授权</a:t>
            </a:r>
          </a:p>
          <a:p>
            <a:pPr marL="914400" lvl="0" indent="-342900"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主文件</a:t>
            </a:r>
          </a:p>
          <a:p>
            <a:pPr marL="914400" indent="-342900"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项目依赖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914400" lvl="0" indent="-342900"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开发依赖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914400" lvl="0" indent="-342900"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...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24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269390" y="756904"/>
            <a:ext cx="2947943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err="1" smtClean="0">
                <a:solidFill>
                  <a:srgbClr val="FFFFFF"/>
                </a:solidFill>
                <a:latin typeface="微软雅黑" pitchFamily="34" charset="-122"/>
              </a:rPr>
              <a:t>package.json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 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199" y="672237"/>
            <a:ext cx="5300133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err="1" smtClean="0">
                <a:solidFill>
                  <a:srgbClr val="FFFFFF"/>
                </a:solidFill>
                <a:latin typeface="微软雅黑" pitchFamily="34" charset="-122"/>
              </a:rPr>
              <a:t>package.json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里的依赖字段</a:t>
            </a: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457199" y="1473202"/>
            <a:ext cx="8081433" cy="374226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dependencies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和</a:t>
            </a:r>
            <a:r>
              <a:rPr lang="en-US" altLang="zh-CN" sz="2000" b="1" dirty="0" err="1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devDependencies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两项，分别指定了项目运行所依赖的模块、项目开发所需要的模块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dependencies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和</a:t>
            </a:r>
            <a:r>
              <a:rPr lang="en-US" altLang="zh-CN" sz="2000" b="1" dirty="0" err="1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devDependencies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这两项，都指向一个对象。该对象的各个成员，分别由模块名和对应的版本要求组成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更多请参见： </a:t>
            </a: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dirty="0" smtClean="0">
                <a:solidFill>
                  <a:srgbClr val="223E7B"/>
                </a:solidFill>
                <a:ea typeface="Arial" charset="0"/>
                <a:cs typeface="Arial" charset="0"/>
                <a:sym typeface="Courier New"/>
                <a:hlinkClick r:id="rId2"/>
              </a:rPr>
              <a:t>http</a:t>
            </a:r>
            <a:r>
              <a:rPr lang="en-US" altLang="zh-CN" sz="2000" dirty="0">
                <a:solidFill>
                  <a:srgbClr val="223E7B"/>
                </a:solidFill>
                <a:ea typeface="Arial" charset="0"/>
                <a:cs typeface="Arial" charset="0"/>
                <a:sym typeface="Courier New"/>
                <a:hlinkClick r:id="rId2"/>
              </a:rPr>
              <a:t>://</a:t>
            </a:r>
            <a:r>
              <a:rPr lang="en-US" altLang="zh-CN" sz="2000" dirty="0" smtClean="0">
                <a:solidFill>
                  <a:srgbClr val="223E7B"/>
                </a:solidFill>
                <a:ea typeface="Arial" charset="0"/>
                <a:cs typeface="Arial" charset="0"/>
                <a:sym typeface="Courier New"/>
                <a:hlinkClick r:id="rId2"/>
              </a:rPr>
              <a:t>javascript.ruanyifeng.com/nodejs/packagejson.html</a:t>
            </a:r>
            <a:endParaRPr lang="en-US" altLang="zh-CN" sz="2000" dirty="0" smtClean="0">
              <a:solidFill>
                <a:srgbClr val="223E7B"/>
              </a:solidFill>
              <a:ea typeface="Arial" charset="0"/>
              <a:cs typeface="Arial" charset="0"/>
              <a:sym typeface="Courier New"/>
            </a:endParaRPr>
          </a:p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241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36550" y="1638300"/>
            <a:ext cx="40576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342900">
              <a:spcBef>
                <a:spcPts val="0"/>
              </a:spcBef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hlinkClick r:id="rId2"/>
              </a:rPr>
              <a:t>https://www.npmjs.com/</a:t>
            </a:r>
          </a:p>
          <a:p>
            <a:pPr marL="457200" lvl="0" indent="-34290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总共有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244,128+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个模块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26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38150" y="824637"/>
            <a:ext cx="2576346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Node.js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模块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275" y="2849563"/>
            <a:ext cx="87058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787291" y="1639889"/>
            <a:ext cx="5153510" cy="4001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000" dirty="0" smtClean="0">
                <a:solidFill>
                  <a:srgbClr val="FFFF00"/>
                </a:solidFill>
              </a:rPr>
              <a:t>$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npm</a:t>
            </a:r>
            <a:r>
              <a:rPr lang="en-US" altLang="zh-CN" sz="2000" dirty="0" smtClean="0">
                <a:solidFill>
                  <a:schemeClr val="bg1"/>
                </a:solidFill>
              </a:rPr>
              <a:t> install &lt;module name&gt; 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27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787291" y="824637"/>
            <a:ext cx="515351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安装模块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3787291" y="2696904"/>
            <a:ext cx="515351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安装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 &amp;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写入</a:t>
            </a:r>
            <a:r>
              <a:rPr lang="en-US" altLang="zh-CN" sz="3200" b="1" dirty="0" err="1" smtClean="0">
                <a:solidFill>
                  <a:srgbClr val="FFFFFF"/>
                </a:solidFill>
                <a:latin typeface="微软雅黑" pitchFamily="34" charset="-122"/>
              </a:rPr>
              <a:t>package</a:t>
            </a:r>
            <a:r>
              <a:rPr lang="en-US" altLang="zh-CN" sz="3200" b="1" dirty="0" err="1">
                <a:solidFill>
                  <a:srgbClr val="FFFFFF"/>
                </a:solidFill>
                <a:latin typeface="微软雅黑" pitchFamily="34" charset="-122"/>
              </a:rPr>
              <a:t>.</a:t>
            </a:r>
            <a:r>
              <a:rPr lang="en-US" altLang="zh-CN" sz="3200" b="1" dirty="0" err="1" smtClean="0">
                <a:solidFill>
                  <a:srgbClr val="FFFFFF"/>
                </a:solidFill>
                <a:latin typeface="微软雅黑" pitchFamily="34" charset="-122"/>
              </a:rPr>
              <a:t>Json</a:t>
            </a:r>
            <a:endParaRPr lang="en-US" altLang="zh-CN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787291" y="3603065"/>
            <a:ext cx="5153510" cy="4001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000" dirty="0" smtClean="0">
                <a:solidFill>
                  <a:srgbClr val="FFFF00"/>
                </a:solidFill>
              </a:rPr>
              <a:t>$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npm</a:t>
            </a:r>
            <a:r>
              <a:rPr lang="en-US" altLang="zh-CN" sz="2000" dirty="0" smtClean="0">
                <a:solidFill>
                  <a:schemeClr val="bg1"/>
                </a:solidFill>
              </a:rPr>
              <a:t> install &lt;module name&gt; --save 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787290" y="4306577"/>
            <a:ext cx="5153511" cy="4001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000" dirty="0" smtClean="0">
                <a:solidFill>
                  <a:srgbClr val="FFFF00"/>
                </a:solidFill>
              </a:rPr>
              <a:t>$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npm</a:t>
            </a:r>
            <a:r>
              <a:rPr lang="en-US" altLang="zh-CN" sz="2000" dirty="0" smtClean="0">
                <a:solidFill>
                  <a:schemeClr val="bg1"/>
                </a:solidFill>
              </a:rPr>
              <a:t> install &lt;module name&gt; --save-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dev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28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67060" y="1429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FF"/>
                </a:solidFill>
                <a:latin typeface="微软雅黑" pitchFamily="34" charset="-122"/>
              </a:rPr>
              <a:t>模块机制</a:t>
            </a: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279401" y="514407"/>
            <a:ext cx="8644466" cy="46333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Node.js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的模块机制是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CommonJS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 规范的一种实现</a:t>
            </a:r>
            <a:r>
              <a:rPr lang="is-I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…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altLang="zh-CN" sz="11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提供方：模块导出</a:t>
            </a: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使用方：模块引入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7" y="1833037"/>
            <a:ext cx="5549900" cy="355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17" y="2719869"/>
            <a:ext cx="57023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39"/>
          <p:cNvSpPr txBox="1">
            <a:spLocks/>
          </p:cNvSpPr>
          <p:nvPr/>
        </p:nvSpPr>
        <p:spPr>
          <a:xfrm>
            <a:off x="0" y="584775"/>
            <a:ext cx="3014134" cy="5418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安装一个不存在的模块： 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59666" y="726530"/>
            <a:ext cx="3513668" cy="4001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000" dirty="0" smtClean="0">
                <a:solidFill>
                  <a:srgbClr val="FFFF00"/>
                </a:solidFill>
              </a:rPr>
              <a:t>$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npm</a:t>
            </a:r>
            <a:r>
              <a:rPr lang="en-US" altLang="zh-CN" sz="2000" dirty="0" smtClean="0">
                <a:solidFill>
                  <a:schemeClr val="bg1"/>
                </a:solidFill>
              </a:rPr>
              <a:t> install –save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holycrap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66" y="1268395"/>
            <a:ext cx="5630333" cy="394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16866" y="0"/>
            <a:ext cx="54633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FF"/>
                </a:solidFill>
                <a:latin typeface="微软雅黑" pitchFamily="34" charset="-122"/>
              </a:rPr>
              <a:t>出错日志：</a:t>
            </a:r>
            <a:r>
              <a:rPr lang="en-US" altLang="zh-CN" sz="3200" b="1" dirty="0" err="1">
                <a:solidFill>
                  <a:srgbClr val="FFFFFF"/>
                </a:solidFill>
                <a:latin typeface="微软雅黑" pitchFamily="34" charset="-122"/>
              </a:rPr>
              <a:t>npm-debug.log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Shape 239"/>
          <p:cNvSpPr txBox="1">
            <a:spLocks/>
          </p:cNvSpPr>
          <p:nvPr/>
        </p:nvSpPr>
        <p:spPr>
          <a:xfrm>
            <a:off x="0" y="2972062"/>
            <a:ext cx="3014134" cy="5418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log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内容：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6446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619500" y="2006600"/>
            <a:ext cx="54864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瑞恩达尔（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Ryan Dahl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）于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2009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年创立</a:t>
            </a: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后来由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Joyent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公司提供赞助并进行开发维护</a:t>
            </a:r>
          </a:p>
          <a:p>
            <a:pPr indent="-342900">
              <a:lnSpc>
                <a:spcPct val="150000"/>
              </a:lnSpc>
              <a:defRPr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MIT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协议</a:t>
            </a: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最新稳定版本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: 5.7.0</a:t>
            </a: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基于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Google V8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引擎</a:t>
            </a:r>
          </a:p>
          <a:p>
            <a:pPr indent="-342900">
              <a:lnSpc>
                <a:spcPct val="150000"/>
              </a:lnSpc>
              <a:defRPr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165,000+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第三方模块</a:t>
            </a: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3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695045" y="1078925"/>
            <a:ext cx="328808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About Node.js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30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5318914" y="0"/>
            <a:ext cx="3825086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Node.js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的系统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API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286" y="584775"/>
            <a:ext cx="4480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2"/>
              </a:rPr>
              <a:t>https://nodejs.org/dist/latest-v5.x/docs/api/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Shape 230"/>
          <p:cNvSpPr txBox="1">
            <a:spLocks/>
          </p:cNvSpPr>
          <p:nvPr/>
        </p:nvSpPr>
        <p:spPr>
          <a:xfrm>
            <a:off x="232600" y="1078706"/>
            <a:ext cx="2120900" cy="434589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About these Docs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Synopsis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Assertion Testing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Buffer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C/C++ </a:t>
            </a:r>
            <a:r>
              <a:rPr lang="en-US" altLang="en-US" sz="14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Addons</a:t>
            </a:r>
            <a:endParaRPr lang="en-US" altLang="en-US" sz="14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Child Processes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Cluster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Console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Crypto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Debugger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DNS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Domain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Errors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en-US" sz="14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457200" marR="0" lvl="0" indent="-298450" algn="l" defTabSz="457200" rtl="0" eaLnBrk="0" fontAlgn="base" latinLnBrk="0" hangingPunct="0">
              <a:lnSpc>
                <a:spcPct val="163636"/>
              </a:lnSpc>
              <a:spcBef>
                <a:spcPts val="0"/>
              </a:spcBef>
              <a:spcAft>
                <a:spcPct val="0"/>
              </a:spcAft>
              <a:buClr>
                <a:srgbClr val="333333"/>
              </a:buClr>
              <a:buSzPct val="100000"/>
              <a:buFont typeface="Arial"/>
              <a:buChar char="•"/>
              <a:tabLst/>
              <a:defRPr/>
            </a:pPr>
            <a:endParaRPr kumimoji="0" lang="zh-CN" sz="1100" b="1" i="0" u="none" strike="noStrike" kern="1200" cap="none" spc="0" normalizeH="0" baseline="0" noProof="0" dirty="0">
              <a:ln>
                <a:noFill/>
              </a:ln>
              <a:solidFill>
                <a:srgbClr val="80BD01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  <p:sp>
        <p:nvSpPr>
          <p:cNvPr id="8" name="Shape 231"/>
          <p:cNvSpPr txBox="1">
            <a:spLocks/>
          </p:cNvSpPr>
          <p:nvPr/>
        </p:nvSpPr>
        <p:spPr>
          <a:xfrm>
            <a:off x="2556700" y="1078706"/>
            <a:ext cx="18375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zh-CN" altLang="en-US" sz="14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Arial"/>
              <a:hlinkClick r:id="rId4"/>
            </a:endParaRPr>
          </a:p>
        </p:txBody>
      </p:sp>
      <p:sp>
        <p:nvSpPr>
          <p:cNvPr id="11" name="Shape 233"/>
          <p:cNvSpPr txBox="1"/>
          <p:nvPr/>
        </p:nvSpPr>
        <p:spPr>
          <a:xfrm>
            <a:off x="6667500" y="4305300"/>
            <a:ext cx="2476500" cy="86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但是</a:t>
            </a:r>
            <a:r>
              <a:rPr 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不支持</a:t>
            </a:r>
            <a:r>
              <a:rPr 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BOM</a:t>
            </a:r>
            <a:r>
              <a:rPr 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操作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hape 230"/>
          <p:cNvSpPr txBox="1">
            <a:spLocks/>
          </p:cNvSpPr>
          <p:nvPr/>
        </p:nvSpPr>
        <p:spPr>
          <a:xfrm>
            <a:off x="4546600" y="1092200"/>
            <a:ext cx="2120900" cy="431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Readline</a:t>
            </a:r>
            <a:endParaRPr lang="en-US" altLang="en-US" sz="14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REPL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Stream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String Decoder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Timers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TLS/SSL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TTY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UDP/Datagram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URL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Utilities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V8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VM</a:t>
            </a:r>
            <a:endParaRPr kumimoji="0" lang="zh-CN" sz="1100" b="1" i="0" u="none" strike="noStrike" kern="1200" cap="none" spc="0" normalizeH="0" baseline="0" noProof="0" dirty="0">
              <a:ln>
                <a:noFill/>
              </a:ln>
              <a:solidFill>
                <a:srgbClr val="80BD01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  <p:sp>
        <p:nvSpPr>
          <p:cNvPr id="15" name="Shape 230"/>
          <p:cNvSpPr txBox="1">
            <a:spLocks/>
          </p:cNvSpPr>
          <p:nvPr/>
        </p:nvSpPr>
        <p:spPr>
          <a:xfrm>
            <a:off x="2565400" y="1053306"/>
            <a:ext cx="2120900" cy="429509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Events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File System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Globals</a:t>
            </a:r>
            <a:endParaRPr lang="en-US" altLang="en-US" sz="14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HTTP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HTTPS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Modules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Net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ZLIB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OS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Path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Process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Punycode</a:t>
            </a:r>
            <a:endParaRPr lang="en-US" altLang="en-US" sz="14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1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Query Strings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en-US" sz="14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endParaRPr kumimoji="0" lang="zh-CN" sz="1100" b="1" i="0" u="none" strike="noStrike" kern="1200" cap="none" spc="0" normalizeH="0" baseline="0" noProof="0" dirty="0">
              <a:ln>
                <a:noFill/>
              </a:ln>
              <a:solidFill>
                <a:srgbClr val="80BD01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200" y="723037"/>
            <a:ext cx="3877985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其他模块提供的支持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457200" y="1498600"/>
            <a:ext cx="8229600" cy="387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34343"/>
              </a:buClr>
              <a:buSzPct val="100000"/>
              <a:buFont typeface="Arial" charset="0"/>
              <a:buChar char="•"/>
              <a:tabLst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Web框架</a:t>
            </a:r>
          </a:p>
          <a:p>
            <a:pPr marL="45720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Express, Koa, Sails, Hapi, Restify, …</a:t>
            </a:r>
          </a:p>
          <a:p>
            <a:pPr marL="4572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34343"/>
              </a:buClr>
              <a:buSzPct val="100000"/>
              <a:buFont typeface="Arial" charset="0"/>
              <a:buChar char="•"/>
              <a:tabLst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服务端工具</a:t>
            </a:r>
          </a:p>
          <a:p>
            <a:pPr marL="45720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Socket.io, Passport, …</a:t>
            </a:r>
          </a:p>
          <a:p>
            <a:pPr marL="4572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34343"/>
              </a:buClr>
              <a:buSzPct val="100000"/>
              <a:buFont typeface="Arial" charset="0"/>
              <a:buChar char="•"/>
              <a:tabLst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日志系统</a:t>
            </a:r>
          </a:p>
          <a:p>
            <a:pPr marL="45720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Log4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JS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, Winston, Bunyan, …</a:t>
            </a:r>
          </a:p>
          <a:p>
            <a:pPr marL="4572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34343"/>
              </a:buClr>
              <a:buSzPct val="100000"/>
              <a:buFont typeface="Arial" charset="0"/>
              <a:buChar char="•"/>
              <a:tabLst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工具类</a:t>
            </a:r>
          </a:p>
          <a:p>
            <a:pPr marL="45720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Q, Async, Lodash, Moment, Cheerio, …</a:t>
            </a:r>
          </a:p>
          <a:p>
            <a:pPr marL="4572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34343"/>
              </a:buClr>
              <a:buSzPct val="100000"/>
              <a:buFont typeface="Arial" charset="0"/>
              <a:buChar char="•"/>
              <a:tabLst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测试框架</a:t>
            </a:r>
          </a:p>
          <a:p>
            <a:pPr marL="45720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Mocha, Jasmine, Supertest, Should, Chai, Sinon, ...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  <a:buFont typeface="Arial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服务器守护进程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PM2, Supervisor, Forever, …</a:t>
            </a:r>
          </a:p>
          <a:p>
            <a:pPr marL="45720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200" y="723037"/>
            <a:ext cx="1826141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亮点模块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express/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koajs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Ejs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/Jade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async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/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lodash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/Q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mongoose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Sequlieze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/node-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orm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Mocha/Should/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Chai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request/cheerio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Coffee/typescript/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livescript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...</a:t>
            </a:r>
          </a:p>
          <a:p>
            <a:pPr marL="4572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34343"/>
              </a:buClr>
              <a:buSzPct val="100000"/>
              <a:tabLst/>
              <a:defRPr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200" y="723037"/>
            <a:ext cx="3877985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商业级开发工具支持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IDEs: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在线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IDE Cloud9, Coding Web IDE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Eclipse + node.js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插件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Visual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Stduio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 + node.js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插件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Visual Studio Code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JetBrains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WebStorm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其他比如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Atom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，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Sublime Text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，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HBuilder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，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WebMatrix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，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...</a:t>
            </a: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强烈推荐：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WebStorm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和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Visual Studio</a:t>
            </a:r>
          </a:p>
          <a:p>
            <a:pPr marL="4572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34343"/>
              </a:buClr>
              <a:buSzPct val="100000"/>
              <a:tabLst/>
              <a:defRPr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34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266015" y="0"/>
            <a:ext cx="3877985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smtClean="0">
                <a:solidFill>
                  <a:srgbClr val="FFFFFF"/>
                </a:solidFill>
                <a:latin typeface="微软雅黑" pitchFamily="34" charset="-122"/>
              </a:rPr>
              <a:t>知名框架和模块介绍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32" y="2440135"/>
            <a:ext cx="2434167" cy="6057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146" name="图片 6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001" y="1066411"/>
            <a:ext cx="2336800" cy="1003300"/>
          </a:xfrm>
          <a:prstGeom prst="rect">
            <a:avLst/>
          </a:prstGeom>
        </p:spPr>
      </p:pic>
      <p:sp>
        <p:nvSpPr>
          <p:cNvPr id="6151" name="左大括号 6150"/>
          <p:cNvSpPr/>
          <p:nvPr/>
        </p:nvSpPr>
        <p:spPr>
          <a:xfrm>
            <a:off x="3606800" y="1066410"/>
            <a:ext cx="355600" cy="3353189"/>
          </a:xfrm>
          <a:prstGeom prst="leftBrace">
            <a:avLst/>
          </a:prstGeom>
          <a:ln w="158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152" name="图片 61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519" y="3875566"/>
            <a:ext cx="3987800" cy="1155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6153" name="组 6152"/>
          <p:cNvGrpSpPr/>
          <p:nvPr/>
        </p:nvGrpSpPr>
        <p:grpSpPr>
          <a:xfrm>
            <a:off x="4140519" y="2256128"/>
            <a:ext cx="4453467" cy="1152581"/>
            <a:chOff x="4140519" y="2256128"/>
            <a:chExt cx="4453467" cy="11525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0519" y="2551347"/>
              <a:ext cx="4275348" cy="85736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5786" y="2256128"/>
              <a:ext cx="838200" cy="72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35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8" name="Shape 239"/>
          <p:cNvSpPr txBox="1">
            <a:spLocks/>
          </p:cNvSpPr>
          <p:nvPr/>
        </p:nvSpPr>
        <p:spPr>
          <a:xfrm>
            <a:off x="3855024" y="1864690"/>
            <a:ext cx="4239110" cy="24468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  <a:hlinkClick r:id="rId3"/>
              </a:rPr>
              <a:t>http://expressjs.com/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Express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是一款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高效、简约、友好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的基于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Node.js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的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Web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框架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291" y="1063924"/>
            <a:ext cx="2434167" cy="605737"/>
          </a:xfrm>
          <a:prstGeom prst="rect">
            <a:avLst/>
          </a:prstGeom>
        </p:spPr>
      </p:pic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7304232" y="0"/>
            <a:ext cx="1749133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Express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200" y="723037"/>
            <a:ext cx="391160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Express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中间件模块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457200" y="1600200"/>
            <a:ext cx="8839200" cy="350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2727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  <a:hlinkClick r:id="rId2"/>
              </a:rPr>
              <a:t>body-parser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: previously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express.bodyParser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,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json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, and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urlencoded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.</a:t>
            </a:r>
          </a:p>
          <a:p>
            <a:pPr lvl="0">
              <a:lnSpc>
                <a:spcPct val="152727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  <a:hlinkClick r:id="rId3"/>
              </a:rPr>
              <a:t>compression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- previously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express.compress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Arial"/>
            </a:endParaRPr>
          </a:p>
          <a:p>
            <a:pPr lvl="0">
              <a:lnSpc>
                <a:spcPct val="152727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  <a:hlinkClick r:id="rId4"/>
              </a:rPr>
              <a:t>connect-image-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  <a:hlinkClick r:id="rId4"/>
              </a:rPr>
              <a:t>optimus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: Connect/Express middleware for optimal image serving. Switches to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webp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/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jpegxr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 if possible.</a:t>
            </a:r>
          </a:p>
          <a:p>
            <a:pPr lvl="0">
              <a:lnSpc>
                <a:spcPct val="152727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  <a:hlinkClick r:id="rId5"/>
              </a:rPr>
              <a:t>connect-timeout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: previously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express.timeout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Arial"/>
            </a:endParaRPr>
          </a:p>
          <a:p>
            <a:pPr lvl="0">
              <a:lnSpc>
                <a:spcPct val="152727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  <a:hlinkClick r:id="rId6"/>
              </a:rPr>
              <a:t>cookie-parser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: previously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express.cookieParser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Arial"/>
            </a:endParaRPr>
          </a:p>
          <a:p>
            <a:pPr lvl="0">
              <a:lnSpc>
                <a:spcPct val="152727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  <a:hlinkClick r:id="rId7"/>
              </a:rPr>
              <a:t>cookie-session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: previously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Arial"/>
              </a:rPr>
              <a:t>express.cookieSession</a:t>
            </a: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61432" y="787807"/>
            <a:ext cx="7141635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1.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全局安装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 Express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，查看版本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84864" y="1636968"/>
            <a:ext cx="4292601" cy="39684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000" dirty="0" smtClean="0">
                <a:solidFill>
                  <a:srgbClr val="FFFF00"/>
                </a:solidFill>
              </a:rPr>
              <a:t>$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npm</a:t>
            </a:r>
            <a:r>
              <a:rPr lang="en-US" altLang="zh-CN" sz="2000" dirty="0" smtClean="0">
                <a:solidFill>
                  <a:schemeClr val="bg1"/>
                </a:solidFill>
              </a:rPr>
              <a:t> install –g express-generator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84863" y="4174253"/>
            <a:ext cx="4292601" cy="39684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000" dirty="0" smtClean="0">
                <a:solidFill>
                  <a:srgbClr val="FFFF00"/>
                </a:solidFill>
              </a:rPr>
              <a:t>$</a:t>
            </a:r>
            <a:r>
              <a:rPr lang="en-US" altLang="zh-CN" sz="2000" dirty="0" smtClean="0">
                <a:solidFill>
                  <a:schemeClr val="bg1"/>
                </a:solidFill>
              </a:rPr>
              <a:t> express –e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project_name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461432" y="3354979"/>
            <a:ext cx="7141635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2.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生成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 Express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模板项目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684863" y="2213534"/>
            <a:ext cx="4292601" cy="39684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CN" sz="2000" dirty="0" smtClean="0">
                <a:solidFill>
                  <a:srgbClr val="FFFF00"/>
                </a:solidFill>
              </a:rPr>
              <a:t>$</a:t>
            </a:r>
            <a:r>
              <a:rPr lang="en-US" altLang="zh-CN" sz="2000" dirty="0" smtClean="0">
                <a:solidFill>
                  <a:schemeClr val="bg1"/>
                </a:solidFill>
              </a:rPr>
              <a:t> express -V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69" y="2777394"/>
            <a:ext cx="988895" cy="343086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 flipH="1" flipV="1">
            <a:off x="3115733" y="4571098"/>
            <a:ext cx="948267" cy="424235"/>
          </a:xfrm>
          <a:prstGeom prst="straightConnector1">
            <a:avLst/>
          </a:prstGeom>
          <a:ln>
            <a:solidFill>
              <a:srgbClr val="223E7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hape 239"/>
          <p:cNvSpPr txBox="1">
            <a:spLocks/>
          </p:cNvSpPr>
          <p:nvPr/>
        </p:nvSpPr>
        <p:spPr>
          <a:xfrm>
            <a:off x="3831162" y="4803723"/>
            <a:ext cx="3230037" cy="4233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ea typeface="Arial" charset="0"/>
                <a:cs typeface="Arial" charset="0"/>
                <a:sym typeface="Courier New"/>
              </a:rPr>
              <a:t>选用</a:t>
            </a:r>
            <a:r>
              <a:rPr lang="en-US" altLang="zh-CN" sz="2000" b="1" dirty="0" err="1" smtClean="0">
                <a:solidFill>
                  <a:srgbClr val="223E7B"/>
                </a:solidFill>
                <a:ea typeface="Arial" charset="0"/>
                <a:cs typeface="Arial" charset="0"/>
                <a:sym typeface="Courier New"/>
              </a:rPr>
              <a:t>ejs</a:t>
            </a:r>
            <a:r>
              <a:rPr lang="zh-CN" altLang="en-US" sz="2000" b="1" dirty="0" smtClean="0">
                <a:solidFill>
                  <a:srgbClr val="223E7B"/>
                </a:solidFill>
                <a:ea typeface="Arial" charset="0"/>
                <a:cs typeface="Arial" charset="0"/>
                <a:sym typeface="Courier New"/>
              </a:rPr>
              <a:t>做为模板渲染引擎</a:t>
            </a: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260345" y="713379"/>
            <a:ext cx="7141635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2.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生成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 Express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模板项目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12" y="1420302"/>
            <a:ext cx="4252383" cy="3814198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4656729" y="3125286"/>
            <a:ext cx="4402606" cy="1966232"/>
            <a:chOff x="4748131" y="1804486"/>
            <a:chExt cx="4402606" cy="1966232"/>
          </a:xfrm>
        </p:grpSpPr>
        <p:sp>
          <p:nvSpPr>
            <p:cNvPr id="10" name="文本框 9"/>
            <p:cNvSpPr txBox="1"/>
            <p:nvPr/>
          </p:nvSpPr>
          <p:spPr>
            <a:xfrm>
              <a:off x="4748131" y="1804486"/>
              <a:ext cx="144142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1) </a:t>
              </a:r>
              <a:r>
                <a:rPr lang="zh-CN" altLang="en-US" dirty="0" smtClean="0"/>
                <a:t>安装依赖</a:t>
              </a:r>
              <a:r>
                <a:rPr lang="en-US" altLang="zh-CN" dirty="0" smtClean="0"/>
                <a:t>:</a:t>
              </a:r>
              <a:endParaRPr lang="en-US" altLang="zh-CN" dirty="0"/>
            </a:p>
            <a:p>
              <a:r>
                <a:rPr lang="en-US" altLang="zh-CN" dirty="0"/>
                <a:t>     </a:t>
              </a:r>
              <a:endParaRPr lang="en-US" altLang="zh-CN" dirty="0" smtClean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 smtClean="0"/>
                <a:t>2) </a:t>
              </a:r>
              <a:r>
                <a:rPr lang="zh-CN" altLang="en-US" dirty="0" smtClean="0"/>
                <a:t>运行网站</a:t>
              </a:r>
              <a:r>
                <a:rPr lang="en-US" altLang="zh-CN" dirty="0" smtClean="0"/>
                <a:t>:</a:t>
              </a:r>
              <a:endParaRPr lang="en-US" altLang="zh-CN" dirty="0"/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4783667" y="2242873"/>
              <a:ext cx="4360333" cy="40011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spcBef>
                  <a:spcPts val="0"/>
                </a:spcBef>
              </a:pPr>
              <a:r>
                <a:rPr lang="en-US" altLang="zh-CN" sz="2000" dirty="0" smtClean="0">
                  <a:solidFill>
                    <a:srgbClr val="FFFF00"/>
                  </a:solidFill>
                </a:rPr>
                <a:t>$</a:t>
              </a:r>
              <a:r>
                <a:rPr lang="en-US" altLang="zh-CN" sz="2000" dirty="0"/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cd </a:t>
              </a:r>
              <a:r>
                <a:rPr lang="en-US" altLang="zh-CN" sz="2000" dirty="0" err="1">
                  <a:solidFill>
                    <a:schemeClr val="bg1"/>
                  </a:solidFill>
                </a:rPr>
                <a:t>expressProject</a:t>
              </a:r>
              <a:r>
                <a:rPr lang="en-US" altLang="zh-CN" sz="2000" dirty="0">
                  <a:solidFill>
                    <a:schemeClr val="bg1"/>
                  </a:solidFill>
                </a:rPr>
                <a:t> &amp;&amp; </a:t>
              </a:r>
              <a:r>
                <a:rPr lang="en-US" altLang="zh-CN" sz="2000" dirty="0" err="1">
                  <a:solidFill>
                    <a:schemeClr val="bg1"/>
                  </a:solidFill>
                </a:rPr>
                <a:t>npm</a:t>
              </a:r>
              <a:r>
                <a:rPr lang="en-US" altLang="zh-CN" sz="2000" dirty="0">
                  <a:solidFill>
                    <a:schemeClr val="bg1"/>
                  </a:solidFill>
                </a:rPr>
                <a:t> install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766734" y="3370608"/>
              <a:ext cx="4384003" cy="40011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2000" dirty="0" smtClean="0">
                  <a:solidFill>
                    <a:srgbClr val="FFFF00"/>
                  </a:solidFill>
                </a:rPr>
                <a:t>$</a:t>
              </a:r>
              <a:r>
                <a:rPr lang="en-US" altLang="zh-CN" sz="2000" dirty="0" smtClean="0"/>
                <a:t> </a:t>
              </a:r>
              <a:r>
                <a:rPr lang="en-US" altLang="zh-CN" sz="2000" dirty="0" smtClean="0">
                  <a:solidFill>
                    <a:schemeClr val="bg1"/>
                  </a:solidFill>
                </a:rPr>
                <a:t>DEBUG=</a:t>
              </a:r>
              <a:r>
                <a:rPr lang="en-US" altLang="zh-CN" sz="2000" dirty="0" err="1" smtClean="0">
                  <a:solidFill>
                    <a:schemeClr val="bg1"/>
                  </a:solidFill>
                </a:rPr>
                <a:t>expressProject</a:t>
              </a:r>
              <a:r>
                <a:rPr lang="en-US" altLang="zh-CN" sz="20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./</a:t>
              </a:r>
              <a:r>
                <a:rPr lang="en-US" altLang="zh-CN" sz="2000" dirty="0" smtClean="0">
                  <a:solidFill>
                    <a:schemeClr val="bg1"/>
                  </a:solidFill>
                </a:rPr>
                <a:t>bin/www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260345" y="713379"/>
            <a:ext cx="7852836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3.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运行网站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84" y="1532466"/>
            <a:ext cx="6908797" cy="3495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4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29" name="TextBox 46"/>
          <p:cNvSpPr txBox="1">
            <a:spLocks noChangeArrowheads="1"/>
          </p:cNvSpPr>
          <p:nvPr/>
        </p:nvSpPr>
        <p:spPr bwMode="auto">
          <a:xfrm>
            <a:off x="474927" y="949864"/>
            <a:ext cx="223651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成功案例：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22" name="Shape 70"/>
          <p:cNvPicPr preferRelativeResize="0"/>
          <p:nvPr/>
        </p:nvPicPr>
        <p:blipFill rotWithShape="1">
          <a:blip r:embed="rId2">
            <a:alphaModFix/>
          </a:blip>
          <a:srcRect t="33751" b="33122"/>
          <a:stretch/>
        </p:blipFill>
        <p:spPr>
          <a:xfrm>
            <a:off x="528410" y="1884220"/>
            <a:ext cx="1316225" cy="44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727" y="2709452"/>
            <a:ext cx="652106" cy="64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896" y="2681158"/>
            <a:ext cx="1043411" cy="7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633" y="4288877"/>
            <a:ext cx="1171475" cy="89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610" y="2602556"/>
            <a:ext cx="891875" cy="8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826" y="3604807"/>
            <a:ext cx="1220323" cy="64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44818" y="3508782"/>
            <a:ext cx="1625670" cy="73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46"/>
          <p:cNvSpPr txBox="1">
            <a:spLocks noChangeArrowheads="1"/>
          </p:cNvSpPr>
          <p:nvPr/>
        </p:nvSpPr>
        <p:spPr bwMode="auto">
          <a:xfrm>
            <a:off x="5161227" y="1007056"/>
            <a:ext cx="3003771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Java to Node: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5161227" y="1952918"/>
            <a:ext cx="3463175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更少的开发人员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更高的开发效率</a:t>
            </a: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可支撑的每秒请求数翻倍</a:t>
            </a: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平均响应时间降低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35%</a:t>
            </a:r>
          </a:p>
          <a:p>
            <a:pPr indent="-342900">
              <a:lnSpc>
                <a:spcPct val="150000"/>
              </a:lnSpc>
              <a:defRPr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JSON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做为数据交换的主力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4098" name="AutoShape 2" descr="“37signals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00" name="AutoShape 4" descr="“37signals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2" name="Picture 6" descr="https://37signals.com/images/logo-37signals-small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6527" y="4522676"/>
            <a:ext cx="2038350" cy="457200"/>
          </a:xfrm>
          <a:prstGeom prst="rect">
            <a:avLst/>
          </a:prstGeom>
          <a:noFill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278214" y="1922036"/>
            <a:ext cx="15525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642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2" y="635574"/>
            <a:ext cx="2370668" cy="46690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97726" y="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FF"/>
                </a:solidFill>
                <a:latin typeface="微软雅黑" pitchFamily="34" charset="-122"/>
              </a:rPr>
              <a:t>项目结构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769" y="635574"/>
            <a:ext cx="1769763" cy="4646763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 flipH="1">
            <a:off x="2810933" y="863600"/>
            <a:ext cx="4427836" cy="778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hape 239"/>
          <p:cNvSpPr txBox="1">
            <a:spLocks/>
          </p:cNvSpPr>
          <p:nvPr/>
        </p:nvSpPr>
        <p:spPr>
          <a:xfrm>
            <a:off x="4176643" y="1136436"/>
            <a:ext cx="2035773" cy="3300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依赖的模块</a:t>
            </a:r>
          </a:p>
        </p:txBody>
      </p:sp>
      <p:grpSp>
        <p:nvGrpSpPr>
          <p:cNvPr id="17" name="组 16"/>
          <p:cNvGrpSpPr/>
          <p:nvPr/>
        </p:nvGrpSpPr>
        <p:grpSpPr>
          <a:xfrm>
            <a:off x="2989078" y="2269066"/>
            <a:ext cx="3934423" cy="3013271"/>
            <a:chOff x="2989078" y="2269066"/>
            <a:chExt cx="3934423" cy="301327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6201" y="2805837"/>
              <a:ext cx="3797300" cy="2476500"/>
            </a:xfrm>
            <a:prstGeom prst="rect">
              <a:avLst/>
            </a:prstGeom>
          </p:spPr>
        </p:pic>
        <p:sp>
          <p:nvSpPr>
            <p:cNvPr id="14" name="Shape 239"/>
            <p:cNvSpPr txBox="1">
              <a:spLocks/>
            </p:cNvSpPr>
            <p:nvPr/>
          </p:nvSpPr>
          <p:spPr>
            <a:xfrm>
              <a:off x="2989078" y="2269066"/>
              <a:ext cx="2035773" cy="330056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marL="114300" lvl="0">
                <a:lnSpc>
                  <a:spcPct val="150000"/>
                </a:lnSpc>
                <a:spcBef>
                  <a:spcPts val="0"/>
                </a:spcBef>
                <a:buClr>
                  <a:srgbClr val="434343"/>
                </a:buClr>
                <a:buSzPct val="100000"/>
              </a:pPr>
              <a:r>
                <a:rPr lang="en-US" altLang="zh-CN" sz="2000" b="1" dirty="0" err="1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package.json</a:t>
              </a:r>
              <a:r>
                <a:rPr lang="en-US" altLang="zh-CN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:</a:t>
              </a:r>
              <a:endPara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endParaRPr>
            </a:p>
          </p:txBody>
        </p:sp>
      </p:grpSp>
      <p:cxnSp>
        <p:nvCxnSpPr>
          <p:cNvPr id="18" name="直线箭头连接符 17"/>
          <p:cNvCxnSpPr/>
          <p:nvPr/>
        </p:nvCxnSpPr>
        <p:spPr>
          <a:xfrm flipV="1">
            <a:off x="4176643" y="1671592"/>
            <a:ext cx="598557" cy="762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200" y="723037"/>
            <a:ext cx="320040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Express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中间件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457200" y="1600200"/>
            <a:ext cx="8686800" cy="353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中间件可以：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执行任意代码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修改请求和响应对象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结束请求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-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响应周期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调用堆栈中的下一个中间件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r>
              <a:rPr lang="en-US" altLang="zh-CN" sz="2000" b="1" dirty="0">
                <a:solidFill>
                  <a:srgbClr val="223E7B"/>
                </a:solidFill>
                <a:ea typeface="Arial" charset="0"/>
                <a:cs typeface="Arial" charset="0"/>
                <a:sym typeface="Courier New"/>
                <a:hlinkClick r:id="rId2"/>
              </a:rPr>
              <a:t>http://</a:t>
            </a:r>
            <a:r>
              <a:rPr lang="en-US" altLang="zh-CN" sz="2000" b="1" dirty="0" smtClean="0">
                <a:solidFill>
                  <a:srgbClr val="223E7B"/>
                </a:solidFill>
                <a:ea typeface="Arial" charset="0"/>
                <a:cs typeface="Arial" charset="0"/>
                <a:sym typeface="Courier New"/>
                <a:hlinkClick r:id="rId2"/>
              </a:rPr>
              <a:t>www.expressjs.com.cn/guide/using-middleware.html</a:t>
            </a:r>
            <a:endParaRPr lang="en-US" altLang="zh-CN" sz="2000" b="1" dirty="0" smtClean="0">
              <a:solidFill>
                <a:srgbClr val="223E7B"/>
              </a:solidFill>
              <a:ea typeface="Arial" charset="0"/>
              <a:cs typeface="Arial" charset="0"/>
              <a:sym typeface="Courier New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pitchFamily="34" charset="0"/>
              <a:buChar char="•"/>
            </a:pPr>
            <a:endParaRPr lang="zh-CN" altLang="en-US" sz="2000" b="1" dirty="0">
              <a:solidFill>
                <a:srgbClr val="223E7B"/>
              </a:solidFill>
              <a:ea typeface="Arial" charset="0"/>
              <a:cs typeface="Arial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200" y="723037"/>
            <a:ext cx="320040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Express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中间件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中间件（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Middleware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） 是一个函数，它可以访问请求对象（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request object (</a:t>
            </a:r>
            <a:r>
              <a:rPr lang="en-US" altLang="zh-CN" sz="2000" b="1" dirty="0" err="1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req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)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）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,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响应对象（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response object (res)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）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,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和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web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应用中处于请求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-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响应循环流程中的中间件，一般被命名为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next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的变量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52800"/>
            <a:ext cx="4978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199" y="723037"/>
            <a:ext cx="2895601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Express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路由</a:t>
            </a:r>
          </a:p>
        </p:txBody>
      </p:sp>
      <p:sp>
        <p:nvSpPr>
          <p:cNvPr id="4" name="Shape 239"/>
          <p:cNvSpPr txBox="1">
            <a:spLocks/>
          </p:cNvSpPr>
          <p:nvPr/>
        </p:nvSpPr>
        <p:spPr>
          <a:xfrm>
            <a:off x="457199" y="1312335"/>
            <a:ext cx="8229600" cy="350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路由是指如何定义应用的端点（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URIs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）以及如何响应客户端的请求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以下是一种路由中间件：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83" y="2331695"/>
            <a:ext cx="4991100" cy="571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084" y="3038659"/>
            <a:ext cx="5336117" cy="2307190"/>
          </a:xfrm>
          <a:prstGeom prst="rect">
            <a:avLst/>
          </a:prstGeom>
        </p:spPr>
      </p:pic>
      <p:cxnSp>
        <p:nvCxnSpPr>
          <p:cNvPr id="8" name="肘形连接符 7"/>
          <p:cNvCxnSpPr>
            <a:stCxn id="6" idx="1"/>
          </p:cNvCxnSpPr>
          <p:nvPr/>
        </p:nvCxnSpPr>
        <p:spPr>
          <a:xfrm rot="10800000">
            <a:off x="1837266" y="2903196"/>
            <a:ext cx="1919818" cy="1289058"/>
          </a:xfrm>
          <a:prstGeom prst="bentConnector3">
            <a:avLst>
              <a:gd name="adj1" fmla="val 993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199" y="723037"/>
            <a:ext cx="2895601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Express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路由</a:t>
            </a:r>
          </a:p>
        </p:txBody>
      </p:sp>
      <p:sp>
        <p:nvSpPr>
          <p:cNvPr id="4" name="Shape 239"/>
          <p:cNvSpPr txBox="1">
            <a:spLocks/>
          </p:cNvSpPr>
          <p:nvPr/>
        </p:nvSpPr>
        <p:spPr>
          <a:xfrm>
            <a:off x="457199" y="1430866"/>
            <a:ext cx="8229600" cy="350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路由方法派生自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HTTP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方法之一，附加到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express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类的实例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以下是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为访问应用程序根目录的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GET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和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POST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方法定义的路由示例。</a:t>
            </a: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5" y="2654300"/>
            <a:ext cx="47117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199" y="723037"/>
            <a:ext cx="2895601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Express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路由</a:t>
            </a:r>
          </a:p>
        </p:txBody>
      </p:sp>
      <p:sp>
        <p:nvSpPr>
          <p:cNvPr id="4" name="Shape 239"/>
          <p:cNvSpPr txBox="1">
            <a:spLocks/>
          </p:cNvSpPr>
          <p:nvPr/>
        </p:nvSpPr>
        <p:spPr>
          <a:xfrm>
            <a:off x="457199" y="1430866"/>
            <a:ext cx="8500534" cy="200660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有一种特殊路由方法：</a:t>
            </a:r>
            <a:r>
              <a:rPr lang="en-US" altLang="zh-CN" sz="2000" b="1" dirty="0" err="1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app.all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()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，它并非派生自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HTTP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方法。该方法用于在所有请求方法的路径中装入中间件函数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在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以下示例中，无论您使用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GET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、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POST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、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PUT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、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DELETE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还是在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http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模块中支持的其他任何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HTTP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请求方法，都将为针对“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/secret”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的请求执行处理程序。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680" y="3725334"/>
            <a:ext cx="6567053" cy="13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9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199" y="723037"/>
            <a:ext cx="3539068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Express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源码结构</a:t>
            </a:r>
          </a:p>
        </p:txBody>
      </p:sp>
      <p:sp>
        <p:nvSpPr>
          <p:cNvPr id="4" name="Shape 239"/>
          <p:cNvSpPr txBox="1">
            <a:spLocks/>
          </p:cNvSpPr>
          <p:nvPr/>
        </p:nvSpPr>
        <p:spPr>
          <a:xfrm>
            <a:off x="457199" y="1430866"/>
            <a:ext cx="8517468" cy="293793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app.js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：整个应用程序的骨架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bin/www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：启动站点的入口，默认绑定端口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outes/*:  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路由中间件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views/*: 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视图模板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public/*:  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对应到站点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/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下的静态资源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6483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47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8" name="Shape 239"/>
          <p:cNvSpPr txBox="1">
            <a:spLocks/>
          </p:cNvSpPr>
          <p:nvPr/>
        </p:nvSpPr>
        <p:spPr>
          <a:xfrm>
            <a:off x="3855023" y="2175217"/>
            <a:ext cx="4899509" cy="24468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  <a:hlinkClick r:id="rId3"/>
              </a:rPr>
              <a:t>http://www.embeddedjs.com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  <a:hlinkClick r:id="rId3"/>
              </a:rPr>
              <a:t>/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EJS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是一个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JavaScript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模板引擎，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用来从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JSON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数据中生成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HTML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字符串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相对于其他模板引擎，它的特点是 简单、直观（有点像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jsp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5628871" y="0"/>
            <a:ext cx="351512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smtClean="0">
                <a:solidFill>
                  <a:srgbClr val="FFFFFF"/>
                </a:solidFill>
                <a:latin typeface="微软雅黑" pitchFamily="34" charset="-122"/>
              </a:rPr>
              <a:t>EJS View Engine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024" y="861390"/>
            <a:ext cx="23368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199" y="587571"/>
            <a:ext cx="2726268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smtClean="0">
                <a:solidFill>
                  <a:srgbClr val="FFFFFF"/>
                </a:solidFill>
                <a:latin typeface="微软雅黑" pitchFamily="34" charset="-122"/>
              </a:rPr>
              <a:t>EJS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模板源码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26607"/>
            <a:ext cx="7874002" cy="39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199" y="587571"/>
            <a:ext cx="2726268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EJS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后台源码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1477433"/>
            <a:ext cx="6395875" cy="33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215745" y="1955800"/>
            <a:ext cx="369635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一个 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Web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框架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多线程的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适合密集运算的</a:t>
            </a: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5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695045" y="1078925"/>
            <a:ext cx="364074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Node.js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不是什么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457199" y="723037"/>
            <a:ext cx="3539068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EJS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前后台对应</a:t>
            </a:r>
          </a:p>
        </p:txBody>
      </p:sp>
      <p:sp>
        <p:nvSpPr>
          <p:cNvPr id="4" name="Shape 239"/>
          <p:cNvSpPr txBox="1">
            <a:spLocks/>
          </p:cNvSpPr>
          <p:nvPr/>
        </p:nvSpPr>
        <p:spPr>
          <a:xfrm>
            <a:off x="457199" y="1430866"/>
            <a:ext cx="8517468" cy="273473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后台路由里 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res.render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 指定使用哪个模板文件（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可以有子目录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：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会去查找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views/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index.ejs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文件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同时，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res.render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的第二个参数，会以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JSON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的形式将渲染需要绑定的变量传递到前台：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123017"/>
            <a:ext cx="2133600" cy="215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3964804"/>
            <a:ext cx="2298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51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8" name="Shape 239"/>
          <p:cNvSpPr txBox="1">
            <a:spLocks/>
          </p:cNvSpPr>
          <p:nvPr/>
        </p:nvSpPr>
        <p:spPr>
          <a:xfrm>
            <a:off x="3821157" y="2165925"/>
            <a:ext cx="5288977" cy="24468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  <a:hlinkClick r:id="rId3"/>
              </a:rPr>
              <a:t>https://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  <a:hlinkClick r:id="rId3"/>
              </a:rPr>
              <a:t>github.com/tj/connect-redis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connect-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redis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是一个基于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node_redis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的包，以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express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中间件的形式，为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express web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应用提供在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Redis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中存储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session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的功能。</a:t>
            </a: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优点：使得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web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应用可以无状态化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5628871" y="0"/>
            <a:ext cx="351512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smtClean="0">
                <a:solidFill>
                  <a:srgbClr val="FFFFFF"/>
                </a:solidFill>
                <a:latin typeface="微软雅黑" pitchFamily="34" charset="-122"/>
              </a:rPr>
              <a:t>EJS View Engine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3855023" y="651450"/>
            <a:ext cx="4453467" cy="1152581"/>
            <a:chOff x="4140519" y="2256128"/>
            <a:chExt cx="4453467" cy="115258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0519" y="2551347"/>
              <a:ext cx="4275348" cy="85736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5786" y="2256128"/>
              <a:ext cx="838200" cy="72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86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215681" y="-16933"/>
            <a:ext cx="39283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微软雅黑" pitchFamily="34" charset="-122"/>
              </a:rPr>
              <a:t>connect-</a:t>
            </a:r>
            <a:r>
              <a:rPr lang="en-US" altLang="zh-CN" sz="3200" b="1" dirty="0" err="1">
                <a:solidFill>
                  <a:srgbClr val="FFFFFF"/>
                </a:solidFill>
                <a:latin typeface="微软雅黑" pitchFamily="34" charset="-122"/>
              </a:rPr>
              <a:t>redis</a:t>
            </a:r>
            <a:r>
              <a:rPr lang="zh-CN" altLang="en-US" sz="3200" b="1" dirty="0">
                <a:solidFill>
                  <a:srgbClr val="FFFFFF"/>
                </a:solidFill>
                <a:latin typeface="微软雅黑" pitchFamily="34" charset="-122"/>
              </a:rPr>
              <a:t> 使用</a:t>
            </a:r>
          </a:p>
        </p:txBody>
      </p:sp>
      <p:grpSp>
        <p:nvGrpSpPr>
          <p:cNvPr id="17" name="组 16"/>
          <p:cNvGrpSpPr/>
          <p:nvPr/>
        </p:nvGrpSpPr>
        <p:grpSpPr>
          <a:xfrm>
            <a:off x="321731" y="589178"/>
            <a:ext cx="8077203" cy="535744"/>
            <a:chOff x="321731" y="589178"/>
            <a:chExt cx="8077203" cy="535744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302934" y="716220"/>
              <a:ext cx="6096000" cy="408702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2000" dirty="0" smtClean="0">
                  <a:solidFill>
                    <a:srgbClr val="FFFF00"/>
                  </a:solidFill>
                </a:rPr>
                <a:t>$</a:t>
              </a:r>
              <a:r>
                <a:rPr lang="en-US" altLang="zh-CN" sz="2000" dirty="0" smtClean="0"/>
                <a:t> </a:t>
              </a:r>
              <a:r>
                <a:rPr lang="hr-HR" altLang="zh-CN" sz="2000" dirty="0" err="1">
                  <a:solidFill>
                    <a:schemeClr val="bg1"/>
                  </a:solidFill>
                </a:rPr>
                <a:t>redis</a:t>
              </a:r>
              <a:r>
                <a:rPr lang="hr-HR" altLang="zh-CN" sz="2000" dirty="0">
                  <a:solidFill>
                    <a:schemeClr val="bg1"/>
                  </a:solidFill>
                </a:rPr>
                <a:t>-cli -h 192.168.6.119 -p 6379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Shape 239"/>
            <p:cNvSpPr txBox="1">
              <a:spLocks/>
            </p:cNvSpPr>
            <p:nvPr/>
          </p:nvSpPr>
          <p:spPr>
            <a:xfrm>
              <a:off x="321731" y="589178"/>
              <a:ext cx="1473201" cy="393392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1. ping:</a:t>
              </a:r>
              <a:endPara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endParaRPr>
            </a:p>
          </p:txBody>
        </p:sp>
      </p:grpSp>
      <p:sp>
        <p:nvSpPr>
          <p:cNvPr id="12" name="Shape 239"/>
          <p:cNvSpPr txBox="1">
            <a:spLocks/>
          </p:cNvSpPr>
          <p:nvPr/>
        </p:nvSpPr>
        <p:spPr>
          <a:xfrm>
            <a:off x="321730" y="2006927"/>
            <a:ext cx="1473201" cy="3933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3.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中间件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: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321730" y="1275452"/>
            <a:ext cx="8077204" cy="597879"/>
            <a:chOff x="321730" y="1633520"/>
            <a:chExt cx="8077204" cy="597879"/>
          </a:xfrm>
        </p:grpSpPr>
        <p:sp>
          <p:nvSpPr>
            <p:cNvPr id="13" name="Shape 239"/>
            <p:cNvSpPr txBox="1">
              <a:spLocks/>
            </p:cNvSpPr>
            <p:nvPr/>
          </p:nvSpPr>
          <p:spPr>
            <a:xfrm>
              <a:off x="321730" y="1633520"/>
              <a:ext cx="2099737" cy="438593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2000" b="1" dirty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2</a:t>
              </a:r>
              <a:r>
                <a:rPr lang="en-US" altLang="zh-CN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. </a:t>
              </a:r>
              <a:r>
                <a:rPr lang="zh-CN" altLang="en-US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安装包依赖</a:t>
              </a:r>
              <a:r>
                <a:rPr lang="en-US" altLang="zh-CN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:</a:t>
              </a:r>
              <a:endPara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endParaRP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2302933" y="1831289"/>
              <a:ext cx="6096001" cy="40011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2000" dirty="0" smtClean="0">
                  <a:solidFill>
                    <a:srgbClr val="FFFF00"/>
                  </a:solidFill>
                </a:rPr>
                <a:t>$</a:t>
              </a:r>
              <a:r>
                <a:rPr lang="en-US" altLang="zh-CN" sz="2000" dirty="0" smtClean="0"/>
                <a:t> </a:t>
              </a:r>
              <a:r>
                <a:rPr lang="en-US" altLang="zh-CN" sz="2000" dirty="0" err="1">
                  <a:solidFill>
                    <a:schemeClr val="bg1"/>
                  </a:solidFill>
                </a:rPr>
                <a:t>npm</a:t>
              </a:r>
              <a:r>
                <a:rPr lang="en-US" altLang="zh-CN" sz="2000" dirty="0">
                  <a:solidFill>
                    <a:schemeClr val="bg1"/>
                  </a:solidFill>
                </a:rPr>
                <a:t> install express-session  connect-</a:t>
              </a:r>
              <a:r>
                <a:rPr lang="en-US" altLang="zh-CN" sz="2000" dirty="0" err="1">
                  <a:solidFill>
                    <a:schemeClr val="bg1"/>
                  </a:solidFill>
                </a:rPr>
                <a:t>redis</a:t>
              </a:r>
              <a:r>
                <a:rPr lang="en-US" altLang="zh-CN" sz="2000" dirty="0">
                  <a:solidFill>
                    <a:schemeClr val="bg1"/>
                  </a:solidFill>
                </a:rPr>
                <a:t> --save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3" y="2221630"/>
            <a:ext cx="5194298" cy="2156870"/>
          </a:xfrm>
          <a:prstGeom prst="rect">
            <a:avLst/>
          </a:prstGeom>
        </p:spPr>
      </p:pic>
      <p:sp>
        <p:nvSpPr>
          <p:cNvPr id="19" name="Shape 239"/>
          <p:cNvSpPr txBox="1">
            <a:spLocks/>
          </p:cNvSpPr>
          <p:nvPr/>
        </p:nvSpPr>
        <p:spPr>
          <a:xfrm>
            <a:off x="321729" y="4546928"/>
            <a:ext cx="1473201" cy="3933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3.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存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&amp;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取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: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865" y="4726799"/>
            <a:ext cx="3683000" cy="2667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865" y="5104085"/>
            <a:ext cx="7175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53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5459541" y="0"/>
            <a:ext cx="3776931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err="1" smtClean="0">
                <a:solidFill>
                  <a:srgbClr val="FFFFFF"/>
                </a:solidFill>
                <a:latin typeface="微软雅黑" pitchFamily="34" charset="-122"/>
              </a:rPr>
              <a:t>node_redis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客户端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218590" y="723612"/>
            <a:ext cx="5626871" cy="733115"/>
            <a:chOff x="3402057" y="723612"/>
            <a:chExt cx="5626871" cy="733115"/>
          </a:xfrm>
        </p:grpSpPr>
        <p:sp>
          <p:nvSpPr>
            <p:cNvPr id="8" name="Shape 239"/>
            <p:cNvSpPr txBox="1">
              <a:spLocks/>
            </p:cNvSpPr>
            <p:nvPr/>
          </p:nvSpPr>
          <p:spPr>
            <a:xfrm>
              <a:off x="4159051" y="969473"/>
              <a:ext cx="3975872" cy="395552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marL="457200" lvl="0" indent="-342900" eaLnBrk="0" hangingPunct="0">
                <a:spcBef>
                  <a:spcPts val="0"/>
                </a:spcBef>
                <a:buClr>
                  <a:srgbClr val="434343"/>
                </a:buClr>
                <a:buSzPct val="100000"/>
              </a:pPr>
              <a:r>
                <a:rPr lang="en-US" altLang="zh-CN" sz="2000" b="1" dirty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  <a:hlinkClick r:id="rId2"/>
                </a:rPr>
                <a:t>http://redis.js.org</a:t>
              </a:r>
              <a:r>
                <a:rPr lang="en-US" altLang="zh-CN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  <a:hlinkClick r:id="rId2"/>
                </a:rPr>
                <a:t>/</a:t>
              </a:r>
              <a:endPara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2057" y="732827"/>
              <a:ext cx="838200" cy="7239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328" y="723612"/>
              <a:ext cx="4673600" cy="304800"/>
            </a:xfrm>
            <a:prstGeom prst="rect">
              <a:avLst/>
            </a:prstGeom>
          </p:spPr>
        </p:pic>
      </p:grpSp>
      <p:sp>
        <p:nvSpPr>
          <p:cNvPr id="13" name="Shape 239"/>
          <p:cNvSpPr txBox="1">
            <a:spLocks/>
          </p:cNvSpPr>
          <p:nvPr/>
        </p:nvSpPr>
        <p:spPr>
          <a:xfrm>
            <a:off x="3855023" y="1053955"/>
            <a:ext cx="5288977" cy="14380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node_redis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是一个具备完备特性的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redis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客户端库，它能高性能的支持所有的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redis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命令。</a:t>
            </a: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关于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redis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命令，请参见：</a:t>
            </a: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  <a:hlinkClick r:id="rId5"/>
              </a:rPr>
              <a:t>http://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  <a:hlinkClick r:id="rId5"/>
              </a:rPr>
              <a:t>redis.io/commands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367526" y="2357597"/>
            <a:ext cx="5800370" cy="571105"/>
            <a:chOff x="321731" y="589178"/>
            <a:chExt cx="5800370" cy="571105"/>
          </a:xfrm>
        </p:grpSpPr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532467" y="760172"/>
              <a:ext cx="4589634" cy="40011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2000" dirty="0" smtClean="0">
                  <a:solidFill>
                    <a:srgbClr val="FFFF00"/>
                  </a:solidFill>
                </a:rPr>
                <a:t>$</a:t>
              </a:r>
              <a:r>
                <a:rPr lang="en-US" altLang="zh-CN" sz="2000" dirty="0" smtClean="0"/>
                <a:t> </a:t>
              </a:r>
              <a:r>
                <a:rPr lang="hr-HR" altLang="zh-CN" sz="2000" dirty="0" err="1" smtClean="0">
                  <a:solidFill>
                    <a:schemeClr val="bg1"/>
                  </a:solidFill>
                </a:rPr>
                <a:t>npm</a:t>
              </a:r>
              <a:r>
                <a:rPr lang="hr-HR" altLang="zh-CN" sz="2000" dirty="0" smtClean="0">
                  <a:solidFill>
                    <a:schemeClr val="bg1"/>
                  </a:solidFill>
                </a:rPr>
                <a:t> </a:t>
              </a:r>
              <a:r>
                <a:rPr lang="hr-HR" altLang="zh-CN" sz="2000" dirty="0" err="1" smtClean="0">
                  <a:solidFill>
                    <a:schemeClr val="bg1"/>
                  </a:solidFill>
                </a:rPr>
                <a:t>install</a:t>
              </a:r>
              <a:r>
                <a:rPr lang="hr-HR" altLang="zh-CN" sz="2000" dirty="0" smtClean="0">
                  <a:solidFill>
                    <a:schemeClr val="bg1"/>
                  </a:solidFill>
                </a:rPr>
                <a:t> </a:t>
              </a:r>
              <a:r>
                <a:rPr lang="hr-HR" altLang="zh-CN" sz="2000" dirty="0" err="1" smtClean="0">
                  <a:solidFill>
                    <a:schemeClr val="bg1"/>
                  </a:solidFill>
                </a:rPr>
                <a:t>redis</a:t>
              </a:r>
              <a:r>
                <a:rPr lang="hr-HR" altLang="zh-CN" sz="2000" dirty="0" smtClean="0">
                  <a:solidFill>
                    <a:schemeClr val="bg1"/>
                  </a:solidFill>
                </a:rPr>
                <a:t> --</a:t>
              </a:r>
              <a:r>
                <a:rPr lang="hr-HR" altLang="zh-CN" sz="2000" dirty="0" err="1" smtClean="0">
                  <a:solidFill>
                    <a:schemeClr val="bg1"/>
                  </a:solidFill>
                </a:rPr>
                <a:t>save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6" name="Shape 239"/>
            <p:cNvSpPr txBox="1">
              <a:spLocks/>
            </p:cNvSpPr>
            <p:nvPr/>
          </p:nvSpPr>
          <p:spPr>
            <a:xfrm>
              <a:off x="321731" y="589178"/>
              <a:ext cx="1473201" cy="393392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1. </a:t>
              </a:r>
              <a:r>
                <a:rPr lang="zh-CN" altLang="en-US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安装</a:t>
              </a:r>
              <a:r>
                <a:rPr lang="en-US" altLang="zh-CN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:</a:t>
              </a:r>
              <a:endPara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endParaRPr>
            </a:p>
          </p:txBody>
        </p:sp>
      </p:grpSp>
      <p:sp>
        <p:nvSpPr>
          <p:cNvPr id="18" name="Shape 239"/>
          <p:cNvSpPr txBox="1">
            <a:spLocks/>
          </p:cNvSpPr>
          <p:nvPr/>
        </p:nvSpPr>
        <p:spPr>
          <a:xfrm>
            <a:off x="367526" y="3000752"/>
            <a:ext cx="2099737" cy="4385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2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.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连接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: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261" y="3099696"/>
            <a:ext cx="4589635" cy="21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54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5459541" y="0"/>
            <a:ext cx="3776931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err="1" smtClean="0">
                <a:solidFill>
                  <a:srgbClr val="FFFFFF"/>
                </a:solidFill>
                <a:latin typeface="微软雅黑" pitchFamily="34" charset="-122"/>
              </a:rPr>
              <a:t>node_redis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客户端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218590" y="723612"/>
            <a:ext cx="5626871" cy="733115"/>
            <a:chOff x="3402057" y="723612"/>
            <a:chExt cx="5626871" cy="733115"/>
          </a:xfrm>
        </p:grpSpPr>
        <p:sp>
          <p:nvSpPr>
            <p:cNvPr id="8" name="Shape 239"/>
            <p:cNvSpPr txBox="1">
              <a:spLocks/>
            </p:cNvSpPr>
            <p:nvPr/>
          </p:nvSpPr>
          <p:spPr>
            <a:xfrm>
              <a:off x="4159051" y="969473"/>
              <a:ext cx="3975872" cy="395552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marL="457200" lvl="0" indent="-342900" eaLnBrk="0" hangingPunct="0">
                <a:spcBef>
                  <a:spcPts val="0"/>
                </a:spcBef>
                <a:buClr>
                  <a:srgbClr val="434343"/>
                </a:buClr>
                <a:buSzPct val="100000"/>
              </a:pPr>
              <a:r>
                <a:rPr lang="en-US" altLang="zh-CN" sz="2000" b="1" dirty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  <a:hlinkClick r:id="rId2"/>
                </a:rPr>
                <a:t>http://redis.js.org</a:t>
              </a:r>
              <a:r>
                <a:rPr lang="en-US" altLang="zh-CN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  <a:hlinkClick r:id="rId2"/>
                </a:rPr>
                <a:t>/</a:t>
              </a:r>
              <a:endPara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2057" y="732827"/>
              <a:ext cx="838200" cy="7239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328" y="723612"/>
              <a:ext cx="4673600" cy="304800"/>
            </a:xfrm>
            <a:prstGeom prst="rect">
              <a:avLst/>
            </a:prstGeom>
          </p:spPr>
        </p:pic>
      </p:grpSp>
      <p:sp>
        <p:nvSpPr>
          <p:cNvPr id="16" name="Shape 239"/>
          <p:cNvSpPr txBox="1">
            <a:spLocks/>
          </p:cNvSpPr>
          <p:nvPr/>
        </p:nvSpPr>
        <p:spPr>
          <a:xfrm>
            <a:off x="320189" y="1456727"/>
            <a:ext cx="1473201" cy="3933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3.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示例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: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18" name="Shape 239"/>
          <p:cNvSpPr txBox="1">
            <a:spLocks/>
          </p:cNvSpPr>
          <p:nvPr/>
        </p:nvSpPr>
        <p:spPr>
          <a:xfrm>
            <a:off x="320189" y="3453981"/>
            <a:ext cx="2099737" cy="4385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4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.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结果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: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934" y="1601672"/>
            <a:ext cx="5954166" cy="16156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933" y="3665552"/>
            <a:ext cx="5954167" cy="14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9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-19822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55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8" name="Shape 239"/>
          <p:cNvSpPr txBox="1">
            <a:spLocks/>
          </p:cNvSpPr>
          <p:nvPr/>
        </p:nvSpPr>
        <p:spPr>
          <a:xfrm>
            <a:off x="3214444" y="1933450"/>
            <a:ext cx="5929556" cy="238659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  <a:hlinkClick r:id="rId3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  <a:hlinkClick r:id="rId3"/>
              </a:rPr>
              <a:t>https://github.com/felixge/node-formidable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Formidable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 提供了一个简便的文件上传编程接口</a:t>
            </a: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优点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：上传速度比较可观，占用内存也比较低，简单易用</a:t>
            </a: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457200" lvl="0" indent="-34290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4782589" y="-33912"/>
            <a:ext cx="4290790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Formidable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 文件上传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34" y="827566"/>
            <a:ext cx="3987800" cy="1155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56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4782589" y="-33912"/>
            <a:ext cx="4290790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Formidable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 文件上传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99793" y="697318"/>
            <a:ext cx="5800370" cy="571105"/>
            <a:chOff x="321731" y="589178"/>
            <a:chExt cx="5800370" cy="571105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1532467" y="760172"/>
              <a:ext cx="4589634" cy="40011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2000" dirty="0" smtClean="0">
                  <a:solidFill>
                    <a:srgbClr val="FFFF00"/>
                  </a:solidFill>
                </a:rPr>
                <a:t>$</a:t>
              </a:r>
              <a:r>
                <a:rPr lang="en-US" altLang="zh-CN" sz="2000" dirty="0" smtClean="0"/>
                <a:t> </a:t>
              </a:r>
              <a:r>
                <a:rPr lang="hr-HR" altLang="zh-CN" sz="2000" dirty="0" err="1" smtClean="0">
                  <a:solidFill>
                    <a:schemeClr val="bg1"/>
                  </a:solidFill>
                </a:rPr>
                <a:t>npm</a:t>
              </a:r>
              <a:r>
                <a:rPr lang="hr-HR" altLang="zh-CN" sz="2000" dirty="0" smtClean="0">
                  <a:solidFill>
                    <a:schemeClr val="bg1"/>
                  </a:solidFill>
                </a:rPr>
                <a:t> </a:t>
              </a:r>
              <a:r>
                <a:rPr lang="hr-HR" altLang="zh-CN" sz="2000" dirty="0" err="1" smtClean="0">
                  <a:solidFill>
                    <a:schemeClr val="bg1"/>
                  </a:solidFill>
                </a:rPr>
                <a:t>install</a:t>
              </a:r>
              <a:r>
                <a:rPr lang="hr-HR" altLang="zh-CN" sz="2000" dirty="0" smtClean="0">
                  <a:solidFill>
                    <a:schemeClr val="bg1"/>
                  </a:solidFill>
                </a:rPr>
                <a:t> </a:t>
              </a:r>
              <a:r>
                <a:rPr lang="hr-HR" altLang="zh-CN" sz="2000" dirty="0" err="1" smtClean="0">
                  <a:solidFill>
                    <a:schemeClr val="bg1"/>
                  </a:solidFill>
                </a:rPr>
                <a:t>formidable</a:t>
              </a:r>
              <a:r>
                <a:rPr lang="hr-HR" altLang="zh-CN" sz="2000" dirty="0" smtClean="0">
                  <a:solidFill>
                    <a:schemeClr val="bg1"/>
                  </a:solidFill>
                </a:rPr>
                <a:t> --</a:t>
              </a:r>
              <a:r>
                <a:rPr lang="hr-HR" altLang="zh-CN" sz="2000" dirty="0" err="1" smtClean="0">
                  <a:solidFill>
                    <a:schemeClr val="bg1"/>
                  </a:solidFill>
                </a:rPr>
                <a:t>save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2" name="Shape 239"/>
            <p:cNvSpPr txBox="1">
              <a:spLocks/>
            </p:cNvSpPr>
            <p:nvPr/>
          </p:nvSpPr>
          <p:spPr>
            <a:xfrm>
              <a:off x="321731" y="589178"/>
              <a:ext cx="1473201" cy="393392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1. </a:t>
              </a:r>
              <a:r>
                <a:rPr lang="zh-CN" altLang="en-US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安装</a:t>
              </a:r>
              <a:r>
                <a:rPr lang="en-US" altLang="zh-CN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  <a:sym typeface="Courier New"/>
                </a:rPr>
                <a:t>:</a:t>
              </a:r>
              <a:endPara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endParaRPr>
            </a:p>
          </p:txBody>
        </p:sp>
      </p:grpSp>
      <p:sp>
        <p:nvSpPr>
          <p:cNvPr id="13" name="Shape 239"/>
          <p:cNvSpPr txBox="1">
            <a:spLocks/>
          </p:cNvSpPr>
          <p:nvPr/>
        </p:nvSpPr>
        <p:spPr>
          <a:xfrm>
            <a:off x="299793" y="1303586"/>
            <a:ext cx="1952341" cy="3879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2.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上传窗体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: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14" name="Shape 239"/>
          <p:cNvSpPr txBox="1">
            <a:spLocks/>
          </p:cNvSpPr>
          <p:nvPr/>
        </p:nvSpPr>
        <p:spPr>
          <a:xfrm>
            <a:off x="285244" y="3438933"/>
            <a:ext cx="4450007" cy="39905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3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.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对应的后端路由：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 POST /upload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15" name="Shape 239"/>
          <p:cNvSpPr txBox="1">
            <a:spLocks/>
          </p:cNvSpPr>
          <p:nvPr/>
        </p:nvSpPr>
        <p:spPr>
          <a:xfrm>
            <a:off x="299793" y="4109597"/>
            <a:ext cx="2309018" cy="39905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4.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后端引用模块：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467" y="4347704"/>
            <a:ext cx="5029200" cy="850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39" y="2004016"/>
            <a:ext cx="8623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0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57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4782589" y="-33912"/>
            <a:ext cx="4290790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Formidable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 文件上传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3" name="Shape 239"/>
          <p:cNvSpPr txBox="1">
            <a:spLocks/>
          </p:cNvSpPr>
          <p:nvPr/>
        </p:nvSpPr>
        <p:spPr>
          <a:xfrm>
            <a:off x="299792" y="646349"/>
            <a:ext cx="3561007" cy="3865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5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. Formidable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处理逻辑：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350433"/>
            <a:ext cx="8832079" cy="36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58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10" name="TextBox 46"/>
          <p:cNvSpPr txBox="1">
            <a:spLocks noChangeArrowheads="1"/>
          </p:cNvSpPr>
          <p:nvPr/>
        </p:nvSpPr>
        <p:spPr bwMode="auto">
          <a:xfrm>
            <a:off x="4782589" y="-33912"/>
            <a:ext cx="4290790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Formidable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 文件上传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3" name="Shape 239"/>
          <p:cNvSpPr txBox="1">
            <a:spLocks/>
          </p:cNvSpPr>
          <p:nvPr/>
        </p:nvSpPr>
        <p:spPr>
          <a:xfrm>
            <a:off x="299792" y="646349"/>
            <a:ext cx="3561007" cy="3865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6.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上传完成后，跳转到图片：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24" y="1320800"/>
            <a:ext cx="7207371" cy="39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-19822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59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8" name="Shape 239"/>
          <p:cNvSpPr txBox="1">
            <a:spLocks/>
          </p:cNvSpPr>
          <p:nvPr/>
        </p:nvSpPr>
        <p:spPr>
          <a:xfrm>
            <a:off x="4128843" y="985183"/>
            <a:ext cx="4422489" cy="12669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4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更好的异步编程</a:t>
            </a:r>
            <a:endParaRPr lang="en-US" altLang="zh-CN" sz="44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44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44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1540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215745" y="1955800"/>
            <a:ext cx="4792788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基于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Chrome V8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的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JavaScript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运行时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事件驱动的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异步单线程的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非阻塞的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I/O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适合密集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I/O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访问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6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695045" y="1078925"/>
            <a:ext cx="3108543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Node.js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是什么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60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6151" name="左大括号 6150"/>
          <p:cNvSpPr/>
          <p:nvPr/>
        </p:nvSpPr>
        <p:spPr>
          <a:xfrm>
            <a:off x="2731785" y="1151467"/>
            <a:ext cx="355600" cy="3285066"/>
          </a:xfrm>
          <a:prstGeom prst="leftBrace">
            <a:avLst/>
          </a:prstGeom>
          <a:ln w="158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Shape 239"/>
          <p:cNvSpPr txBox="1">
            <a:spLocks/>
          </p:cNvSpPr>
          <p:nvPr/>
        </p:nvSpPr>
        <p:spPr>
          <a:xfrm>
            <a:off x="155030" y="2414922"/>
            <a:ext cx="2754555" cy="7581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4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异步模式</a:t>
            </a:r>
            <a:endParaRPr lang="en-US" altLang="zh-CN" sz="44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44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12" name="Shape 239"/>
          <p:cNvSpPr txBox="1">
            <a:spLocks/>
          </p:cNvSpPr>
          <p:nvPr/>
        </p:nvSpPr>
        <p:spPr>
          <a:xfrm>
            <a:off x="3363896" y="846667"/>
            <a:ext cx="5433499" cy="42184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 eaLnBrk="0" hangingPunct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charset="0"/>
              <a:buChar char="•"/>
            </a:pPr>
            <a:r>
              <a:rPr lang="zh-CN" altLang="en-US" sz="32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直接回调</a:t>
            </a:r>
            <a:endParaRPr lang="en-US" altLang="zh-CN" sz="32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514350" lvl="0" indent="-514350" eaLnBrk="0" hangingPunct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charset="0"/>
              <a:buChar char="•"/>
            </a:pPr>
            <a:r>
              <a:rPr lang="en-US" altLang="zh-CN" sz="32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pub/sub</a:t>
            </a:r>
            <a:r>
              <a:rPr lang="zh-CN" altLang="en-US" sz="32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（事件模式）</a:t>
            </a:r>
            <a:endParaRPr lang="en-US" altLang="zh-CN" sz="32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514350" lvl="0" indent="-514350" eaLnBrk="0" hangingPunct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charset="0"/>
              <a:buChar char="•"/>
            </a:pPr>
            <a:r>
              <a:rPr lang="zh-CN" altLang="en-US" sz="32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流程控制库（</a:t>
            </a:r>
            <a:r>
              <a:rPr lang="en-US" altLang="zh-CN" sz="32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async</a:t>
            </a:r>
            <a:r>
              <a:rPr lang="zh-CN" altLang="en-US" sz="32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库）</a:t>
            </a:r>
            <a:endParaRPr lang="en-US" altLang="zh-CN" sz="32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514350" lvl="0" indent="-514350" eaLnBrk="0" hangingPunct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charset="0"/>
              <a:buChar char="•"/>
            </a:pPr>
            <a:r>
              <a:rPr lang="en-US" altLang="zh-CN" sz="32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Promise</a:t>
            </a:r>
            <a:endParaRPr lang="zh-CN" altLang="en-US" sz="32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514350" lvl="0" indent="-514350" eaLnBrk="0" hangingPunct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charset="0"/>
              <a:buChar char="•"/>
            </a:pPr>
            <a:r>
              <a:rPr lang="zh-CN" altLang="en-US" sz="32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生成器（</a:t>
            </a:r>
            <a:r>
              <a:rPr lang="en-US" altLang="zh-CN" sz="32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co</a:t>
            </a:r>
            <a:r>
              <a:rPr lang="zh-CN" altLang="en-US" sz="32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库）</a:t>
            </a:r>
            <a:endParaRPr lang="en-US" altLang="zh-CN" sz="32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5700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61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2" name="Shape 239"/>
          <p:cNvSpPr txBox="1">
            <a:spLocks/>
          </p:cNvSpPr>
          <p:nvPr/>
        </p:nvSpPr>
        <p:spPr>
          <a:xfrm>
            <a:off x="3363896" y="846667"/>
            <a:ext cx="5433499" cy="42184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 eaLnBrk="0" hangingPunct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Arial" charset="0"/>
              <a:buChar char="•"/>
            </a:pPr>
            <a:endParaRPr lang="en-US" altLang="zh-CN" sz="32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437836" y="629151"/>
            <a:ext cx="2015068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smtClean="0">
                <a:solidFill>
                  <a:srgbClr val="FFFFFF"/>
                </a:solidFill>
                <a:latin typeface="微软雅黑" pitchFamily="34" charset="-122"/>
              </a:rPr>
              <a:t>直接回调</a:t>
            </a:r>
            <a:endParaRPr lang="zh-CN" altLang="en-US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398070" y="1134677"/>
            <a:ext cx="7273632" cy="800219"/>
            <a:chOff x="406148" y="1234532"/>
            <a:chExt cx="7273632" cy="800219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406148" y="1234532"/>
              <a:ext cx="5486400" cy="800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endParaRPr lang="en-CA" altLang="zh-HK" sz="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  <a:p>
              <a:pPr indent="-342900">
                <a:lnSpc>
                  <a:spcPct val="150000"/>
                </a:lnSpc>
                <a:defRPr/>
              </a:pPr>
              <a:r>
                <a:rPr lang="en-US" altLang="zh-CN" sz="2000" b="1" dirty="0" err="1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Node.js</a:t>
              </a:r>
              <a:r>
                <a:rPr lang="en-US" altLang="zh-CN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 </a:t>
              </a:r>
              <a:r>
                <a:rPr lang="zh-CN" altLang="en-US" sz="2000" b="1" dirty="0" smtClean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风格的回调是一个函数，形如</a:t>
              </a:r>
              <a:r>
                <a:rPr lang="en-US" altLang="zh-CN" sz="2000" b="1" dirty="0">
                  <a:solidFill>
                    <a:srgbClr val="223E7B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:</a:t>
              </a:r>
              <a:endPara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3280" y="1436104"/>
              <a:ext cx="2476500" cy="482600"/>
            </a:xfrm>
            <a:prstGeom prst="rect">
              <a:avLst/>
            </a:prstGeom>
          </p:spPr>
        </p:pic>
      </p:grp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98070" y="1616451"/>
            <a:ext cx="8301178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endParaRPr lang="en-CA" altLang="zh-HK" sz="800" b="1" u="sng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它的问题是，在异步多步骤任务中，流程的进行可能会使代码演变成这样：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914" y="2367925"/>
            <a:ext cx="5613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2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62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437836" y="629151"/>
            <a:ext cx="3956364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is-IS" altLang="zh-CN" sz="3200" b="1" dirty="0">
                <a:solidFill>
                  <a:srgbClr val="FFFFFF"/>
                </a:solidFill>
                <a:latin typeface="微软雅黑" pitchFamily="34" charset="-122"/>
              </a:rPr>
              <a:t>pub/sub</a:t>
            </a:r>
            <a:r>
              <a:rPr lang="zh-CN" altLang="is-IS" sz="3200" b="1" dirty="0">
                <a:solidFill>
                  <a:srgbClr val="FFFFFF"/>
                </a:solidFill>
                <a:latin typeface="微软雅黑" pitchFamily="34" charset="-122"/>
              </a:rPr>
              <a:t>模式</a:t>
            </a:r>
            <a:r>
              <a:rPr lang="is-IS" altLang="zh-CN" sz="3200" b="1" dirty="0">
                <a:solidFill>
                  <a:srgbClr val="FFFFFF"/>
                </a:solidFill>
                <a:latin typeface="微软雅黑" pitchFamily="34" charset="-122"/>
              </a:rPr>
              <a:t>(</a:t>
            </a:r>
            <a:r>
              <a:rPr lang="zh-CN" altLang="is-IS" sz="3200" b="1" dirty="0">
                <a:solidFill>
                  <a:srgbClr val="FFFFFF"/>
                </a:solidFill>
                <a:latin typeface="微软雅黑" pitchFamily="34" charset="-122"/>
              </a:rPr>
              <a:t>事件</a:t>
            </a:r>
            <a:r>
              <a:rPr lang="is-IS" altLang="zh-CN" sz="3200" b="1" dirty="0">
                <a:solidFill>
                  <a:srgbClr val="FFFFFF"/>
                </a:solidFill>
                <a:latin typeface="微软雅黑" pitchFamily="34" charset="-122"/>
              </a:rPr>
              <a:t>)</a:t>
            </a:r>
            <a:endParaRPr lang="zh-CN" altLang="en-US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98070" y="1000931"/>
            <a:ext cx="8551725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endParaRPr lang="en-CA" altLang="zh-HK" sz="800" b="1" u="sng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该模式也称为事件模式，是回调函数的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事件化。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defRPr/>
            </a:pP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事件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发布订阅者模式本身并无同步与异步调用的问题，但是在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node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中，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emit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调用多半是伴随事件循环而异步触发的。该模式常用来解耦业务逻辑，事件发布者无须关注注册的回调函数，也不用关注回调函数的个数，数据通过消息的方式可以很灵活的传递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defRPr/>
            </a:pP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优点：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1.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便于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理解；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2. 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不再局限于一个回调函数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缺点：与顺序的无关性，不适合前后相关性的流程控制</a:t>
            </a:r>
          </a:p>
        </p:txBody>
      </p:sp>
    </p:spTree>
    <p:extLst>
      <p:ext uri="{BB962C8B-B14F-4D97-AF65-F5344CB8AC3E}">
        <p14:creationId xmlns:p14="http://schemas.microsoft.com/office/powerpoint/2010/main" val="206056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63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437836" y="629151"/>
            <a:ext cx="3956364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is-IS" altLang="zh-CN" sz="3200" b="1" dirty="0">
                <a:solidFill>
                  <a:srgbClr val="FFFFFF"/>
                </a:solidFill>
                <a:latin typeface="微软雅黑" pitchFamily="34" charset="-122"/>
              </a:rPr>
              <a:t>pub/sub</a:t>
            </a:r>
            <a:r>
              <a:rPr lang="zh-CN" altLang="is-IS" sz="3200" b="1" dirty="0">
                <a:solidFill>
                  <a:srgbClr val="FFFFFF"/>
                </a:solidFill>
                <a:latin typeface="微软雅黑" pitchFamily="34" charset="-122"/>
              </a:rPr>
              <a:t>模式</a:t>
            </a:r>
            <a:r>
              <a:rPr lang="is-IS" altLang="zh-CN" sz="3200" b="1" dirty="0">
                <a:solidFill>
                  <a:srgbClr val="FFFFFF"/>
                </a:solidFill>
                <a:latin typeface="微软雅黑" pitchFamily="34" charset="-122"/>
              </a:rPr>
              <a:t>(</a:t>
            </a:r>
            <a:r>
              <a:rPr lang="zh-CN" altLang="is-IS" sz="3200" b="1" dirty="0">
                <a:solidFill>
                  <a:srgbClr val="FFFFFF"/>
                </a:solidFill>
                <a:latin typeface="微软雅黑" pitchFamily="34" charset="-122"/>
              </a:rPr>
              <a:t>事件</a:t>
            </a:r>
            <a:r>
              <a:rPr lang="is-IS" altLang="zh-CN" sz="3200" b="1" dirty="0">
                <a:solidFill>
                  <a:srgbClr val="FFFFFF"/>
                </a:solidFill>
                <a:latin typeface="微软雅黑" pitchFamily="34" charset="-122"/>
              </a:rPr>
              <a:t>)</a:t>
            </a:r>
            <a:endParaRPr lang="zh-CN" altLang="en-US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3" name="Shape 239"/>
          <p:cNvSpPr txBox="1">
            <a:spLocks/>
          </p:cNvSpPr>
          <p:nvPr/>
        </p:nvSpPr>
        <p:spPr>
          <a:xfrm>
            <a:off x="355598" y="1538429"/>
            <a:ext cx="1473201" cy="3933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1.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s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ub: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15" name="Shape 239"/>
          <p:cNvSpPr txBox="1">
            <a:spLocks/>
          </p:cNvSpPr>
          <p:nvPr/>
        </p:nvSpPr>
        <p:spPr>
          <a:xfrm>
            <a:off x="355598" y="2614790"/>
            <a:ext cx="2099737" cy="4385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2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.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ub: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31" y="2167557"/>
            <a:ext cx="3949700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31" y="3288171"/>
            <a:ext cx="6108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5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64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217703" y="601828"/>
            <a:ext cx="7080564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>
                <a:solidFill>
                  <a:srgbClr val="FFFFFF"/>
                </a:solidFill>
                <a:latin typeface="微软雅黑" pitchFamily="34" charset="-122"/>
              </a:rPr>
              <a:t>流程控制库（</a:t>
            </a:r>
            <a:r>
              <a:rPr lang="en-US" altLang="zh-CN" sz="3200" b="1" dirty="0" err="1" smtClean="0">
                <a:solidFill>
                  <a:srgbClr val="FFFFFF"/>
                </a:solidFill>
                <a:latin typeface="微软雅黑" pitchFamily="34" charset="-122"/>
              </a:rPr>
              <a:t>async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, Q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等库</a:t>
            </a:r>
            <a:r>
              <a:rPr lang="zh-CN" altLang="en-US" sz="3200" b="1" dirty="0">
                <a:solidFill>
                  <a:srgbClr val="FFFFFF"/>
                </a:solidFill>
                <a:latin typeface="微软雅黑" pitchFamily="34" charset="-122"/>
              </a:rPr>
              <a:t>）</a:t>
            </a:r>
            <a:endParaRPr lang="zh-CN" altLang="en-US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18337" y="984500"/>
            <a:ext cx="883145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优点：代码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是线性的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，符合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自然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习惯；缺点：风格各异，增加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学习成本。</a:t>
            </a: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94" y="1646219"/>
            <a:ext cx="5816600" cy="3695700"/>
          </a:xfrm>
          <a:prstGeom prst="rect">
            <a:avLst/>
          </a:prstGeom>
        </p:spPr>
      </p:pic>
      <p:sp>
        <p:nvSpPr>
          <p:cNvPr id="10" name="Shape 239"/>
          <p:cNvSpPr txBox="1">
            <a:spLocks/>
          </p:cNvSpPr>
          <p:nvPr/>
        </p:nvSpPr>
        <p:spPr>
          <a:xfrm>
            <a:off x="217703" y="2421281"/>
            <a:ext cx="2254564" cy="4065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async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代码例子：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97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65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217703" y="601828"/>
            <a:ext cx="1966697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>
                <a:solidFill>
                  <a:srgbClr val="FFFFFF"/>
                </a:solidFill>
                <a:latin typeface="微软雅黑" pitchFamily="34" charset="-122"/>
              </a:rPr>
              <a:t>Promise</a:t>
            </a:r>
            <a:endParaRPr lang="zh-CN" altLang="en-US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56308" y="601828"/>
            <a:ext cx="51648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hlinkClick r:id="rId2"/>
              </a:rPr>
              <a:t>http://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hlinkClick r:id="rId2"/>
              </a:rPr>
              <a:t>liubin.org/promises-book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1" name="Shape 239"/>
          <p:cNvSpPr txBox="1">
            <a:spLocks/>
          </p:cNvSpPr>
          <p:nvPr/>
        </p:nvSpPr>
        <p:spPr>
          <a:xfrm>
            <a:off x="251570" y="1288274"/>
            <a:ext cx="8594197" cy="38153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什么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是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Promise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: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altLang="zh-CN" sz="1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Promise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是抽象异步处理对象以及对其进行各种操作的组件。 </a:t>
            </a:r>
            <a:endParaRPr lang="en-US" altLang="zh-CN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altLang="zh-CN" sz="1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Promise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并不是从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JavaScript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中发祥的概念。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Promise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最初被提出是在 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语言中， 它是基于并列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/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并行处理设计的一种编程语言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。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altLang="zh-CN" sz="1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现在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JavaScript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也拥有了这种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特性，在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Node.js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中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Promise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以原生函数的方式进行了提供。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67" y="4709980"/>
            <a:ext cx="2095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66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217703" y="601828"/>
            <a:ext cx="1966697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>
                <a:solidFill>
                  <a:srgbClr val="FFFFFF"/>
                </a:solidFill>
                <a:latin typeface="微软雅黑" pitchFamily="34" charset="-122"/>
              </a:rPr>
              <a:t>Promise</a:t>
            </a:r>
            <a:endParaRPr lang="zh-CN" altLang="en-US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99" y="1890101"/>
            <a:ext cx="6102963" cy="3213507"/>
          </a:xfrm>
          <a:prstGeom prst="rect">
            <a:avLst/>
          </a:prstGeom>
        </p:spPr>
      </p:pic>
      <p:sp>
        <p:nvSpPr>
          <p:cNvPr id="10" name="Shape 239"/>
          <p:cNvSpPr txBox="1">
            <a:spLocks/>
          </p:cNvSpPr>
          <p:nvPr/>
        </p:nvSpPr>
        <p:spPr>
          <a:xfrm>
            <a:off x="251570" y="1288274"/>
            <a:ext cx="8594197" cy="38153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基于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JavaScript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的异步处理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，利用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回调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函数：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93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67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217703" y="601828"/>
            <a:ext cx="1966697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>
                <a:solidFill>
                  <a:srgbClr val="FFFFFF"/>
                </a:solidFill>
                <a:latin typeface="微软雅黑" pitchFamily="34" charset="-122"/>
              </a:rPr>
              <a:t>Promise</a:t>
            </a:r>
            <a:endParaRPr lang="zh-CN" altLang="en-US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251570" y="1288274"/>
            <a:ext cx="8594197" cy="38153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Promise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则是把类似的异步处理对象和处理规则进行规范化， 并按照采用统一的接口来编写，而采取规定方法之外的写法都会出错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816" y="2343842"/>
            <a:ext cx="55753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68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217704" y="601828"/>
            <a:ext cx="193283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smtClean="0">
                <a:solidFill>
                  <a:srgbClr val="FFFFFF"/>
                </a:solidFill>
                <a:latin typeface="微软雅黑" pitchFamily="34" charset="-122"/>
              </a:rPr>
              <a:t>Promise</a:t>
            </a:r>
            <a:endParaRPr lang="zh-CN" altLang="en-US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251570" y="1288274"/>
            <a:ext cx="8892430" cy="38153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Promise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包含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三种状态：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pending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、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fulfilled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、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rejected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，三种状态只能发生两种转换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(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从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pending—&gt;fulfilled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、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pending—&gt;rejected)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，并且状态的转换仅能发生一次。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2576380"/>
            <a:ext cx="4318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69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217704" y="601828"/>
            <a:ext cx="193283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smtClean="0">
                <a:solidFill>
                  <a:srgbClr val="FFFFFF"/>
                </a:solidFill>
                <a:latin typeface="微软雅黑" pitchFamily="34" charset="-122"/>
              </a:rPr>
              <a:t>Promise</a:t>
            </a:r>
            <a:endParaRPr lang="zh-CN" altLang="en-US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607170" y="1508408"/>
            <a:ext cx="4498230" cy="4897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创建</a:t>
            </a:r>
            <a:r>
              <a:rPr lang="en-US" altLang="zh-CN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promise</a:t>
            </a:r>
            <a:r>
              <a:rPr lang="zh-CN" altLang="en-US" sz="2000" b="1" dirty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对象的流程如下所示。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81" y="2250756"/>
            <a:ext cx="50038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8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032823" y="1701800"/>
            <a:ext cx="4895277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友好的回调函数（非阻塞）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应用广泛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入门容易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全栈工程师： 客户端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JavaScript   -&gt;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服务器端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JavaScript 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，解决所有 问题只需要一种语言，无缝切换</a:t>
            </a: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7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855023" y="824637"/>
            <a:ext cx="4234877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为什么是</a:t>
            </a:r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JavaScript ?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70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217704" y="601828"/>
            <a:ext cx="193283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smtClean="0">
                <a:solidFill>
                  <a:srgbClr val="FFFFFF"/>
                </a:solidFill>
                <a:latin typeface="微软雅黑" pitchFamily="34" charset="-122"/>
              </a:rPr>
              <a:t>Promise</a:t>
            </a:r>
            <a:endParaRPr lang="zh-CN" altLang="en-US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437836" y="1363750"/>
            <a:ext cx="7588564" cy="4897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于是，可以将一个回调风格的函数改造成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Promise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风格的：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54767"/>
            <a:ext cx="6413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1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71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7" name="TextBox 46"/>
          <p:cNvSpPr txBox="1">
            <a:spLocks noChangeArrowheads="1"/>
          </p:cNvSpPr>
          <p:nvPr/>
        </p:nvSpPr>
        <p:spPr bwMode="auto">
          <a:xfrm>
            <a:off x="5892548" y="0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更好的异步编程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TextBox 46"/>
          <p:cNvSpPr txBox="1">
            <a:spLocks noChangeArrowheads="1"/>
          </p:cNvSpPr>
          <p:nvPr/>
        </p:nvSpPr>
        <p:spPr bwMode="auto">
          <a:xfrm>
            <a:off x="217704" y="601828"/>
            <a:ext cx="1932830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smtClean="0">
                <a:solidFill>
                  <a:srgbClr val="FFFFFF"/>
                </a:solidFill>
                <a:latin typeface="微软雅黑" pitchFamily="34" charset="-122"/>
              </a:rPr>
              <a:t>Promise</a:t>
            </a:r>
            <a:endParaRPr lang="zh-CN" altLang="en-US" sz="3200" b="1" dirty="0" smtClean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Shape 239"/>
          <p:cNvSpPr txBox="1">
            <a:spLocks/>
          </p:cNvSpPr>
          <p:nvPr/>
        </p:nvSpPr>
        <p:spPr>
          <a:xfrm>
            <a:off x="437836" y="1363750"/>
            <a:ext cx="7588564" cy="4897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于是，改造过后的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Promise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风格的异步函数，使用方式如下：</a:t>
            </a:r>
            <a:endParaRPr lang="zh-CN" altLang="en-US" sz="20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191975"/>
            <a:ext cx="71374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7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-19822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72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8" name="Shape 239"/>
          <p:cNvSpPr txBox="1">
            <a:spLocks/>
          </p:cNvSpPr>
          <p:nvPr/>
        </p:nvSpPr>
        <p:spPr>
          <a:xfrm>
            <a:off x="3825486" y="951316"/>
            <a:ext cx="4422489" cy="12669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zh-CN" altLang="en-US" sz="44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随堂作业</a:t>
            </a:r>
            <a:endParaRPr lang="en-US" altLang="zh-CN" sz="44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lvl="0" eaLnBrk="0" hangingPunct="0">
              <a:spcBef>
                <a:spcPts val="0"/>
              </a:spcBef>
              <a:buClr>
                <a:srgbClr val="434343"/>
              </a:buClr>
              <a:buSzPct val="100000"/>
            </a:pPr>
            <a:endParaRPr lang="en-US" altLang="zh-CN" sz="4400" b="1" dirty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13" name="Shape 239"/>
          <p:cNvSpPr txBox="1">
            <a:spLocks/>
          </p:cNvSpPr>
          <p:nvPr/>
        </p:nvSpPr>
        <p:spPr>
          <a:xfrm>
            <a:off x="3842419" y="1820332"/>
            <a:ext cx="5030648" cy="346286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安装</a:t>
            </a:r>
            <a:r>
              <a:rPr lang="en-US" altLang="zh-CN" sz="2000" b="1" dirty="0" err="1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node.js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最新版本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全局安装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express-generator</a:t>
            </a:r>
            <a:endParaRPr lang="zh-CN" altLang="en-US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生成一个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express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站点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做一个页面，带一个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form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表单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用这个表单向后端传文件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安装并使用</a:t>
            </a:r>
            <a:r>
              <a:rPr lang="en-US" altLang="zh-CN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formidable</a:t>
            </a: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  <a:sym typeface="Courier New"/>
              </a:rPr>
              <a:t>来接收这个文件，图片的话要回显在浏览器中</a:t>
            </a:r>
            <a:endParaRPr lang="en-US" altLang="zh-CN" sz="2000" b="1" dirty="0" smtClean="0">
              <a:solidFill>
                <a:srgbClr val="223E7B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8675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5FF645-716E-477C-8663-3441256A0353}" type="slidenum">
              <a:rPr lang="en-US" altLang="zh-CN" smtClean="0"/>
              <a:pPr>
                <a:defRPr/>
              </a:pPr>
              <a:t>73</a:t>
            </a:fld>
            <a:endParaRPr lang="en-US" altLang="zh-CN" dirty="0"/>
          </a:p>
        </p:txBody>
      </p:sp>
      <p:pic>
        <p:nvPicPr>
          <p:cNvPr id="3" name="Picture 4" descr="mai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1734" r="3392" b="723"/>
          <a:stretch/>
        </p:blipFill>
        <p:spPr bwMode="auto">
          <a:xfrm>
            <a:off x="-1" y="0"/>
            <a:ext cx="9144001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47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/>
          <a:stretch>
            <a:fillRect/>
          </a:stretch>
        </p:blipFill>
        <p:spPr bwMode="auto">
          <a:xfrm>
            <a:off x="0" y="550863"/>
            <a:ext cx="9144000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575623" y="1587500"/>
            <a:ext cx="556837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在单线程，而不是经典多线程中进行异步处理。最大限度的减少开销和延迟，最大限度的提高可响应性和可扩展性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水平扩展而不是垂直扩展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非常适合应用在大量的小规模运算的请求中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不那么适合大量运算，比如大规模并行计算</a:t>
            </a:r>
          </a:p>
          <a:p>
            <a:pPr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223E7B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与此同时，它也有这样一个优点：并发的同时很少出问题</a:t>
            </a:r>
          </a:p>
        </p:txBody>
      </p:sp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8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3664523" y="824637"/>
            <a:ext cx="4051109" cy="5847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Node.js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背后的想法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5"/>
          <p:cNvSpPr txBox="1">
            <a:spLocks/>
          </p:cNvSpPr>
          <p:nvPr/>
        </p:nvSpPr>
        <p:spPr bwMode="auto">
          <a:xfrm>
            <a:off x="4394200" y="5476875"/>
            <a:ext cx="355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3C59ECAD-C156-40B4-B490-4FBD348A1CC8}" type="slidenum">
              <a:rPr lang="en-US" altLang="zh-CN" sz="1000">
                <a:solidFill>
                  <a:srgbClr val="7F7F7F"/>
                </a:solidFill>
                <a:latin typeface="Century Gothic" pitchFamily="34" charset="0"/>
                <a:ea typeface="宋体" pitchFamily="2" charset="-122"/>
              </a:rPr>
              <a:pPr algn="ctr" eaLnBrk="1" hangingPunct="1"/>
              <a:t>9</a:t>
            </a:fld>
            <a:endParaRPr lang="en-US" altLang="zh-CN" sz="1000">
              <a:solidFill>
                <a:srgbClr val="7F7F7F"/>
              </a:solidFill>
              <a:latin typeface="Century Gothic" pitchFamily="34" charset="0"/>
              <a:ea typeface="宋体" pitchFamily="2" charset="-122"/>
            </a:endParaRPr>
          </a:p>
        </p:txBody>
      </p:sp>
      <p:sp>
        <p:nvSpPr>
          <p:cNvPr id="5" name="TextBox 46"/>
          <p:cNvSpPr txBox="1">
            <a:spLocks noChangeArrowheads="1"/>
          </p:cNvSpPr>
          <p:nvPr/>
        </p:nvSpPr>
        <p:spPr bwMode="auto">
          <a:xfrm>
            <a:off x="5176619" y="0"/>
            <a:ext cx="3929281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b="1" dirty="0" smtClean="0">
                <a:solidFill>
                  <a:srgbClr val="FFFFFF"/>
                </a:solidFill>
                <a:latin typeface="微软雅黑" pitchFamily="34" charset="-122"/>
              </a:rPr>
              <a:t>Node.js 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pitchFamily="34" charset="-122"/>
              </a:rPr>
              <a:t>的事件循环</a:t>
            </a:r>
            <a:endParaRPr lang="zh-CN" altLang="en-US" sz="3200" b="1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pic>
        <p:nvPicPr>
          <p:cNvPr id="7" name="Shape 148"/>
          <p:cNvPicPr preferRelativeResize="0"/>
          <p:nvPr/>
        </p:nvPicPr>
        <p:blipFill rotWithShape="1">
          <a:blip r:embed="rId2">
            <a:alphaModFix/>
          </a:blip>
          <a:srcRect l="2098" t="3465" r="2060"/>
          <a:stretch/>
        </p:blipFill>
        <p:spPr>
          <a:xfrm>
            <a:off x="0" y="534102"/>
            <a:ext cx="9144000" cy="5180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35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>
            <a:alpha val="80000"/>
          </a:srgbClr>
        </a:solidFill>
        <a:ln>
          <a:noFill/>
        </a:ln>
      </a:spPr>
      <a:bodyPr lIns="360000" tIns="72000" rIns="360000" bIns="72000" numCol="1" rtlCol="0" anchor="t" anchorCtr="0"/>
      <a:lstStyle>
        <a:defPPr marL="285750" indent="-285750">
          <a:lnSpc>
            <a:spcPct val="120000"/>
          </a:lnSpc>
          <a:spcAft>
            <a:spcPts val="1000"/>
          </a:spcAft>
          <a:buFont typeface="Arial"/>
          <a:buChar char="•"/>
          <a:defRPr sz="1400" dirty="0">
            <a:solidFill>
              <a:schemeClr val="bg1"/>
            </a:solidFill>
            <a:ea typeface="新細明體" pitchFamily="18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13067</TotalTime>
  <Words>2311</Words>
  <Application>Microsoft Macintosh PowerPoint</Application>
  <PresentationFormat>全屏显示(16:10)</PresentationFormat>
  <Paragraphs>449</Paragraphs>
  <Slides>73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3" baseType="lpstr">
      <vt:lpstr>Arial</vt:lpstr>
      <vt:lpstr>Calibri</vt:lpstr>
      <vt:lpstr>Century Gothic</vt:lpstr>
      <vt:lpstr>Courier New</vt:lpstr>
      <vt:lpstr>SimSun</vt:lpstr>
      <vt:lpstr>宋体</vt:lpstr>
      <vt:lpstr>微软雅黑</vt:lpstr>
      <vt:lpstr>微軟正黑體</vt:lpstr>
      <vt:lpstr>新細明體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Jackie Yu</dc:creator>
  <cp:lastModifiedBy>ShiPing Mo</cp:lastModifiedBy>
  <cp:revision>2096</cp:revision>
  <dcterms:created xsi:type="dcterms:W3CDTF">2013-10-07T04:17:58Z</dcterms:created>
  <dcterms:modified xsi:type="dcterms:W3CDTF">2016-04-04T06:58:01Z</dcterms:modified>
</cp:coreProperties>
</file>